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Old Standard TT"/>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aura Mazzarell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DF84D-343F-499E-AEE2-105DE82810FB}">
  <a:tblStyle styleId="{4A4DF84D-343F-499E-AEE2-105DE82810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OldStandardTT-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OldStandardTT-italic.fntdata"/><Relationship Id="rId23" Type="http://schemas.openxmlformats.org/officeDocument/2006/relationships/slide" Target="slides/slide17.xml"/><Relationship Id="rId45" Type="http://schemas.openxmlformats.org/officeDocument/2006/relationships/font" Target="fonts/OldStandardT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26T20:12:28.768">
    <p:pos x="6000" y="0"/>
    <p:text>durante la clase correspondiente se vieron unas fichas con una serie de cuadros explicitando su el usuario había cumplido o no, notas, insights y demás, por cada uno de los entrevistados. Por otro lado, recordá que es un mínimo de 5</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e658585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8e658585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fd6aa83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fd6aa83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fd6aa83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fd6aa83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fc94fa1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fc94fa1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fd6aa83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fd6aa83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fc94fa1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fc94fa1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fd6aa838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fd6aa838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fd6aa838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fd6aa838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fd6aa83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afd6aa83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fd6aa838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fd6aa838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e642213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e642213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a31d3abe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a31d3abe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a31d3abe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a31d3abe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dbcc2d0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dbcc2d0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a31d3ab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a31d3ab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daf0cdd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af0cdd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9c43997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d9c43997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a7f7411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a7f7411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a7f7411d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da7f7411d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a7f7411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a7f7411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a31d3ab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a31d3ab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4fd21fd6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4fd21fd6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a31d3abe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a31d3abe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a31d3abe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a31d3abe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a31d3abe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a31d3abe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daf0cdd5e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daf0cdd5e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4fd21fd6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4fd21fd6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87ed55e8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87ed55e8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4adb87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54adb87f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8cfedb14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8cfedb14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cfedb14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cfedb14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e658585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e658585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0"/>
              </a:spcBef>
              <a:spcAft>
                <a:spcPts val="0"/>
              </a:spcAft>
              <a:buClr>
                <a:schemeClr val="accent1"/>
              </a:buClr>
              <a:buSzPts val="1400"/>
              <a:buChar char="○"/>
              <a:defRPr>
                <a:solidFill>
                  <a:schemeClr val="accent1"/>
                </a:solidFill>
              </a:defRPr>
            </a:lvl2pPr>
            <a:lvl3pPr indent="-317500" lvl="2" marL="1371600" rtl="0">
              <a:spcBef>
                <a:spcPts val="0"/>
              </a:spcBef>
              <a:spcAft>
                <a:spcPts val="0"/>
              </a:spcAft>
              <a:buClr>
                <a:schemeClr val="accent1"/>
              </a:buClr>
              <a:buSzPts val="1400"/>
              <a:buChar char="■"/>
              <a:defRPr>
                <a:solidFill>
                  <a:schemeClr val="accent1"/>
                </a:solidFill>
              </a:defRPr>
            </a:lvl3pPr>
            <a:lvl4pPr indent="-317500" lvl="3" marL="1828800" rtl="0">
              <a:spcBef>
                <a:spcPts val="0"/>
              </a:spcBef>
              <a:spcAft>
                <a:spcPts val="0"/>
              </a:spcAft>
              <a:buClr>
                <a:schemeClr val="accent1"/>
              </a:buClr>
              <a:buSzPts val="1400"/>
              <a:buChar char="●"/>
              <a:defRPr>
                <a:solidFill>
                  <a:schemeClr val="accent1"/>
                </a:solidFill>
              </a:defRPr>
            </a:lvl4pPr>
            <a:lvl5pPr indent="-317500" lvl="4" marL="2286000" rtl="0">
              <a:spcBef>
                <a:spcPts val="0"/>
              </a:spcBef>
              <a:spcAft>
                <a:spcPts val="0"/>
              </a:spcAft>
              <a:buClr>
                <a:schemeClr val="accent1"/>
              </a:buClr>
              <a:buSzPts val="1400"/>
              <a:buChar char="○"/>
              <a:defRPr>
                <a:solidFill>
                  <a:schemeClr val="accent1"/>
                </a:solidFill>
              </a:defRPr>
            </a:lvl5pPr>
            <a:lvl6pPr indent="-317500" lvl="5" marL="2743200" rtl="0">
              <a:spcBef>
                <a:spcPts val="0"/>
              </a:spcBef>
              <a:spcAft>
                <a:spcPts val="0"/>
              </a:spcAft>
              <a:buClr>
                <a:schemeClr val="accent1"/>
              </a:buClr>
              <a:buSzPts val="1400"/>
              <a:buChar char="■"/>
              <a:defRPr>
                <a:solidFill>
                  <a:schemeClr val="accent1"/>
                </a:solidFill>
              </a:defRPr>
            </a:lvl6pPr>
            <a:lvl7pPr indent="-317500" lvl="6" marL="3200400" rtl="0">
              <a:spcBef>
                <a:spcPts val="0"/>
              </a:spcBef>
              <a:spcAft>
                <a:spcPts val="0"/>
              </a:spcAft>
              <a:buClr>
                <a:schemeClr val="accent1"/>
              </a:buClr>
              <a:buSzPts val="1400"/>
              <a:buChar char="●"/>
              <a:defRPr>
                <a:solidFill>
                  <a:schemeClr val="accent1"/>
                </a:solidFill>
              </a:defRPr>
            </a:lvl7pPr>
            <a:lvl8pPr indent="-317500" lvl="7" marL="3657600" rtl="0">
              <a:spcBef>
                <a:spcPts val="0"/>
              </a:spcBef>
              <a:spcAft>
                <a:spcPts val="0"/>
              </a:spcAft>
              <a:buClr>
                <a:schemeClr val="accent1"/>
              </a:buClr>
              <a:buSzPts val="1400"/>
              <a:buChar char="○"/>
              <a:defRPr>
                <a:solidFill>
                  <a:schemeClr val="accent1"/>
                </a:solidFill>
              </a:defRPr>
            </a:lvl8pPr>
            <a:lvl9pPr indent="-317500" lvl="8" marL="4114800" rtl="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whimsical.com/userflow-7D5VHqRZMaPUGbpebHD7hC"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www.figma.com/file/nmPMxxBn4PxLXwoK8y6U8p/Caps.-Camila-Rolon?node-id=0%3A1&amp;t=5waf2VMzhXVwSunB-1" TargetMode="External"/><Relationship Id="rId4" Type="http://schemas.openxmlformats.org/officeDocument/2006/relationships/image" Target="../media/image24.jpg"/><Relationship Id="rId5" Type="http://schemas.openxmlformats.org/officeDocument/2006/relationships/image" Target="../media/image9.jpg"/><Relationship Id="rId6" Type="http://schemas.openxmlformats.org/officeDocument/2006/relationships/image" Target="../media/image16.jpg"/><Relationship Id="rId7" Type="http://schemas.openxmlformats.org/officeDocument/2006/relationships/image" Target="../media/image3.jpg"/><Relationship Id="rId8"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figma.com/file/nmPMxxBn4PxLXwoK8y6U8p/Caps.-Camila-Rolon?node-id=3%3A128&amp;t=Q16FNQM199XaDZ26-1" TargetMode="External"/><Relationship Id="rId4" Type="http://schemas.openxmlformats.org/officeDocument/2006/relationships/image" Target="../media/image2.jpg"/><Relationship Id="rId9" Type="http://schemas.openxmlformats.org/officeDocument/2006/relationships/hyperlink" Target="https://www.figma.com/file/nmPMxxBn4PxLXwoK8y6U8p/Caps.-Camila-Rolon?node-id=3%3A128&amp;t=Q16FNQM199XaDZ26-1" TargetMode="External"/><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6.jpg"/><Relationship Id="rId8" Type="http://schemas.openxmlformats.org/officeDocument/2006/relationships/image" Target="../media/image20.jpg"/></Relationships>
</file>

<file path=ppt/slides/_rels/slide16.xml.rels><?xml version="1.0" encoding="UTF-8" standalone="yes"?><Relationships xmlns="http://schemas.openxmlformats.org/package/2006/relationships"><Relationship Id="rId40" Type="http://schemas.openxmlformats.org/officeDocument/2006/relationships/image" Target="../media/image50.jpg"/><Relationship Id="rId20" Type="http://schemas.openxmlformats.org/officeDocument/2006/relationships/image" Target="../media/image29.jpg"/><Relationship Id="rId41" Type="http://schemas.openxmlformats.org/officeDocument/2006/relationships/hyperlink" Target="https://www.figma.com/proto/nmPMxxBn4PxLXwoK8y6U8p/Caps.-Camila-Rolon?node-id=89%3A602&amp;scaling=scale-down&amp;page-id=82%3A1173&amp;starting-point-node-id=89%3A602" TargetMode="External"/><Relationship Id="rId22" Type="http://schemas.openxmlformats.org/officeDocument/2006/relationships/image" Target="../media/image41.jpg"/><Relationship Id="rId21" Type="http://schemas.openxmlformats.org/officeDocument/2006/relationships/image" Target="../media/image31.jpg"/><Relationship Id="rId24" Type="http://schemas.openxmlformats.org/officeDocument/2006/relationships/image" Target="../media/image40.jpg"/><Relationship Id="rId23" Type="http://schemas.openxmlformats.org/officeDocument/2006/relationships/image" Target="../media/image35.jp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figma.com/proto/nmPMxxBn4PxLXwoK8y6U8p/Caps.-Camila-Rolon?node-id=89%3A602&amp;scaling=scale-down&amp;page-id=82%3A1173&amp;starting-point-node-id=89%3A602" TargetMode="External"/><Relationship Id="rId4" Type="http://schemas.openxmlformats.org/officeDocument/2006/relationships/image" Target="../media/image21.jpg"/><Relationship Id="rId9" Type="http://schemas.openxmlformats.org/officeDocument/2006/relationships/image" Target="../media/image14.jpg"/><Relationship Id="rId26" Type="http://schemas.openxmlformats.org/officeDocument/2006/relationships/image" Target="../media/image37.jpg"/><Relationship Id="rId25" Type="http://schemas.openxmlformats.org/officeDocument/2006/relationships/image" Target="../media/image39.jpg"/><Relationship Id="rId28" Type="http://schemas.openxmlformats.org/officeDocument/2006/relationships/image" Target="../media/image45.jpg"/><Relationship Id="rId27" Type="http://schemas.openxmlformats.org/officeDocument/2006/relationships/image" Target="../media/image47.jpg"/><Relationship Id="rId5" Type="http://schemas.openxmlformats.org/officeDocument/2006/relationships/image" Target="../media/image30.jpg"/><Relationship Id="rId6" Type="http://schemas.openxmlformats.org/officeDocument/2006/relationships/image" Target="../media/image18.jpg"/><Relationship Id="rId29" Type="http://schemas.openxmlformats.org/officeDocument/2006/relationships/image" Target="../media/image51.jpg"/><Relationship Id="rId7" Type="http://schemas.openxmlformats.org/officeDocument/2006/relationships/image" Target="../media/image25.jpg"/><Relationship Id="rId8" Type="http://schemas.openxmlformats.org/officeDocument/2006/relationships/image" Target="../media/image28.jpg"/><Relationship Id="rId31" Type="http://schemas.openxmlformats.org/officeDocument/2006/relationships/image" Target="../media/image46.jpg"/><Relationship Id="rId30" Type="http://schemas.openxmlformats.org/officeDocument/2006/relationships/image" Target="../media/image43.jpg"/><Relationship Id="rId11" Type="http://schemas.openxmlformats.org/officeDocument/2006/relationships/image" Target="../media/image26.jpg"/><Relationship Id="rId33" Type="http://schemas.openxmlformats.org/officeDocument/2006/relationships/image" Target="../media/image49.jpg"/><Relationship Id="rId10" Type="http://schemas.openxmlformats.org/officeDocument/2006/relationships/image" Target="../media/image38.jpg"/><Relationship Id="rId32" Type="http://schemas.openxmlformats.org/officeDocument/2006/relationships/image" Target="../media/image44.jpg"/><Relationship Id="rId13" Type="http://schemas.openxmlformats.org/officeDocument/2006/relationships/image" Target="../media/image19.jpg"/><Relationship Id="rId35" Type="http://schemas.openxmlformats.org/officeDocument/2006/relationships/image" Target="../media/image52.jpg"/><Relationship Id="rId12" Type="http://schemas.openxmlformats.org/officeDocument/2006/relationships/image" Target="../media/image22.jpg"/><Relationship Id="rId34" Type="http://schemas.openxmlformats.org/officeDocument/2006/relationships/image" Target="../media/image48.jpg"/><Relationship Id="rId15" Type="http://schemas.openxmlformats.org/officeDocument/2006/relationships/image" Target="../media/image32.jpg"/><Relationship Id="rId37" Type="http://schemas.openxmlformats.org/officeDocument/2006/relationships/image" Target="../media/image56.jpg"/><Relationship Id="rId14" Type="http://schemas.openxmlformats.org/officeDocument/2006/relationships/image" Target="../media/image34.jpg"/><Relationship Id="rId36" Type="http://schemas.openxmlformats.org/officeDocument/2006/relationships/image" Target="../media/image53.jpg"/><Relationship Id="rId17" Type="http://schemas.openxmlformats.org/officeDocument/2006/relationships/image" Target="../media/image27.jpg"/><Relationship Id="rId39" Type="http://schemas.openxmlformats.org/officeDocument/2006/relationships/image" Target="../media/image55.jpg"/><Relationship Id="rId16" Type="http://schemas.openxmlformats.org/officeDocument/2006/relationships/image" Target="../media/image23.jpg"/><Relationship Id="rId38" Type="http://schemas.openxmlformats.org/officeDocument/2006/relationships/image" Target="../media/image54.jpg"/><Relationship Id="rId19" Type="http://schemas.openxmlformats.org/officeDocument/2006/relationships/image" Target="../media/image33.jpg"/><Relationship Id="rId18"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figma.com/file/nmPMxxBn4PxLXwoK8y6U8p/Caps.-Camila-Rolon?node-id=261%3A4041&amp;t=LIM3wT3zwJfPOBHO-1" TargetMode="External"/><Relationship Id="rId4" Type="http://schemas.openxmlformats.org/officeDocument/2006/relationships/image" Target="../media/image88.png"/><Relationship Id="rId5" Type="http://schemas.openxmlformats.org/officeDocument/2006/relationships/image" Target="../media/image67.jpg"/><Relationship Id="rId6"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www.figma.com/proto/nmPMxxBn4PxLXwoK8y6U8p/Caps.-Camila-Rolon?page-id=222%3A1987&amp;node-id=222%3A3183&amp;viewport=3404%2C271%2C0.5&amp;scaling=scale-down&amp;starting-point-node-id=222%3A1988&amp;hotspot-hints=0" TargetMode="Externa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71.png"/><Relationship Id="rId9"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85.png"/><Relationship Id="rId8" Type="http://schemas.openxmlformats.org/officeDocument/2006/relationships/image" Target="../media/image69.png"/><Relationship Id="rId11" Type="http://schemas.openxmlformats.org/officeDocument/2006/relationships/image" Target="../media/image65.png"/><Relationship Id="rId10" Type="http://schemas.openxmlformats.org/officeDocument/2006/relationships/image" Target="../media/image72.png"/></Relationships>
</file>

<file path=ppt/slides/_rels/slide31.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image" Target="../media/image95.png"/><Relationship Id="rId21" Type="http://schemas.openxmlformats.org/officeDocument/2006/relationships/image" Target="../media/image99.png"/><Relationship Id="rId24" Type="http://schemas.openxmlformats.org/officeDocument/2006/relationships/image" Target="../media/image102.png"/><Relationship Id="rId23" Type="http://schemas.openxmlformats.org/officeDocument/2006/relationships/image" Target="../media/image106.pn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75.png"/><Relationship Id="rId9" Type="http://schemas.openxmlformats.org/officeDocument/2006/relationships/image" Target="../media/image79.png"/><Relationship Id="rId26" Type="http://schemas.openxmlformats.org/officeDocument/2006/relationships/image" Target="../media/image107.png"/><Relationship Id="rId25" Type="http://schemas.openxmlformats.org/officeDocument/2006/relationships/image" Target="../media/image96.png"/><Relationship Id="rId28" Type="http://schemas.openxmlformats.org/officeDocument/2006/relationships/image" Target="../media/image108.png"/><Relationship Id="rId27" Type="http://schemas.openxmlformats.org/officeDocument/2006/relationships/image" Target="../media/image97.png"/><Relationship Id="rId5" Type="http://schemas.openxmlformats.org/officeDocument/2006/relationships/image" Target="../media/image78.png"/><Relationship Id="rId6" Type="http://schemas.openxmlformats.org/officeDocument/2006/relationships/image" Target="../media/image76.png"/><Relationship Id="rId29" Type="http://schemas.openxmlformats.org/officeDocument/2006/relationships/image" Target="../media/image98.png"/><Relationship Id="rId7" Type="http://schemas.openxmlformats.org/officeDocument/2006/relationships/image" Target="../media/image77.png"/><Relationship Id="rId8" Type="http://schemas.openxmlformats.org/officeDocument/2006/relationships/image" Target="../media/image84.png"/><Relationship Id="rId31" Type="http://schemas.openxmlformats.org/officeDocument/2006/relationships/image" Target="../media/image100.png"/><Relationship Id="rId30" Type="http://schemas.openxmlformats.org/officeDocument/2006/relationships/image" Target="../media/image93.png"/><Relationship Id="rId11" Type="http://schemas.openxmlformats.org/officeDocument/2006/relationships/image" Target="../media/image83.png"/><Relationship Id="rId33" Type="http://schemas.openxmlformats.org/officeDocument/2006/relationships/image" Target="../media/image103.png"/><Relationship Id="rId10" Type="http://schemas.openxmlformats.org/officeDocument/2006/relationships/image" Target="../media/image91.png"/><Relationship Id="rId32" Type="http://schemas.openxmlformats.org/officeDocument/2006/relationships/image" Target="../media/image110.png"/><Relationship Id="rId13" Type="http://schemas.openxmlformats.org/officeDocument/2006/relationships/image" Target="../media/image82.png"/><Relationship Id="rId35" Type="http://schemas.openxmlformats.org/officeDocument/2006/relationships/image" Target="../media/image111.png"/><Relationship Id="rId12" Type="http://schemas.openxmlformats.org/officeDocument/2006/relationships/image" Target="../media/image81.png"/><Relationship Id="rId34" Type="http://schemas.openxmlformats.org/officeDocument/2006/relationships/image" Target="../media/image109.png"/><Relationship Id="rId15" Type="http://schemas.openxmlformats.org/officeDocument/2006/relationships/image" Target="../media/image80.png"/><Relationship Id="rId14" Type="http://schemas.openxmlformats.org/officeDocument/2006/relationships/image" Target="../media/image90.png"/><Relationship Id="rId36" Type="http://schemas.openxmlformats.org/officeDocument/2006/relationships/image" Target="../media/image112.png"/><Relationship Id="rId17" Type="http://schemas.openxmlformats.org/officeDocument/2006/relationships/image" Target="../media/image92.png"/><Relationship Id="rId16" Type="http://schemas.openxmlformats.org/officeDocument/2006/relationships/image" Target="../media/image89.png"/><Relationship Id="rId19" Type="http://schemas.openxmlformats.org/officeDocument/2006/relationships/image" Target="../media/image87.png"/><Relationship Id="rId18"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www.figma.com/proto/nmPMxxBn4PxLXwoK8y6U8p/Caps.-Camila-Rolon?page-id=222%3A1987&amp;node-id=222%3A1988&amp;viewport=3319%2C391%2C0.5&amp;scaling=scale-down&amp;starting-point-node-id=222%3A1988&amp;hotspot-hints=0" TargetMode="External"/><Relationship Id="rId4" Type="http://schemas.openxmlformats.org/officeDocument/2006/relationships/hyperlink" Target="https://www.figma.com/proto/nmPMxxBn4PxLXwoK8y6U8p/Caps.-Camila-Rolon?page-id=222%3A1987&amp;node-id=222%3A1988&amp;viewport=14185%2C676%2C2&amp;scaling=scale-down&amp;starting-point-node-id=480%3A6070" TargetMode="External"/><Relationship Id="rId5"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whimsical.com/userflow-7D5VHqRZMaPUGbpebHD7hC"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whimsical.com/arq-info-copy-eEZQhtNzvJ8aKTAyEHVh8"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hyperlink" Target="https://whimsical.com/taskflow-NBmebMmgeCHeSbSPTrokwK"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451475" y="1942700"/>
            <a:ext cx="8118600" cy="845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s-419" sz="2900">
                <a:solidFill>
                  <a:schemeClr val="lt1"/>
                </a:solidFill>
                <a:latin typeface="Roboto"/>
                <a:ea typeface="Roboto"/>
                <a:cs typeface="Roboto"/>
                <a:sym typeface="Roboto"/>
              </a:rPr>
              <a:t>Diseño UX/UI</a:t>
            </a:r>
            <a:endParaRPr sz="4600">
              <a:solidFill>
                <a:schemeClr val="lt1"/>
              </a:solidFill>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sz="1200">
                <a:solidFill>
                  <a:srgbClr val="D9D9D9"/>
                </a:solidFill>
              </a:rPr>
              <a:t>Comisión 36330</a:t>
            </a:r>
            <a:endParaRPr sz="1200">
              <a:solidFill>
                <a:srgbClr val="D9D9D9"/>
              </a:solidFill>
            </a:endParaRPr>
          </a:p>
        </p:txBody>
      </p:sp>
      <p:sp>
        <p:nvSpPr>
          <p:cNvPr id="61" name="Google Shape;61;p13"/>
          <p:cNvSpPr txBox="1"/>
          <p:nvPr/>
        </p:nvSpPr>
        <p:spPr>
          <a:xfrm>
            <a:off x="895475" y="3074625"/>
            <a:ext cx="72306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900">
                <a:solidFill>
                  <a:schemeClr val="lt1"/>
                </a:solidFill>
                <a:latin typeface="Old Standard TT"/>
                <a:ea typeface="Old Standard TT"/>
                <a:cs typeface="Old Standard TT"/>
                <a:sym typeface="Old Standard TT"/>
              </a:rPr>
              <a:t>VICTORIA MULHALL</a:t>
            </a:r>
            <a:endParaRPr sz="2900">
              <a:solidFill>
                <a:schemeClr val="lt1"/>
              </a:solidFill>
              <a:latin typeface="Old Standard TT"/>
              <a:ea typeface="Old Standard TT"/>
              <a:cs typeface="Old Standard TT"/>
              <a:sym typeface="Old Standard TT"/>
            </a:endParaRPr>
          </a:p>
        </p:txBody>
      </p:sp>
      <p:sp>
        <p:nvSpPr>
          <p:cNvPr id="62" name="Google Shape;62;p13"/>
          <p:cNvSpPr/>
          <p:nvPr/>
        </p:nvSpPr>
        <p:spPr>
          <a:xfrm>
            <a:off x="0" y="0"/>
            <a:ext cx="9144000" cy="1738800"/>
          </a:xfrm>
          <a:prstGeom prst="rect">
            <a:avLst/>
          </a:prstGeom>
          <a:gradFill>
            <a:gsLst>
              <a:gs pos="0">
                <a:srgbClr val="1077D2"/>
              </a:gs>
              <a:gs pos="100000">
                <a:srgbClr val="093153"/>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3"/>
          <p:cNvPicPr preferRelativeResize="0"/>
          <p:nvPr/>
        </p:nvPicPr>
        <p:blipFill>
          <a:blip r:embed="rId3">
            <a:alphaModFix/>
          </a:blip>
          <a:stretch>
            <a:fillRect/>
          </a:stretch>
        </p:blipFill>
        <p:spPr>
          <a:xfrm>
            <a:off x="2481950" y="324100"/>
            <a:ext cx="4057650" cy="1123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b="1" lang="es-419" sz="3600">
                <a:solidFill>
                  <a:schemeClr val="lt1"/>
                </a:solidFill>
                <a:latin typeface="Arial"/>
                <a:ea typeface="Arial"/>
                <a:cs typeface="Arial"/>
                <a:sym typeface="Arial"/>
              </a:rPr>
              <a:t>ARQUITECTURA DE INFORMACIÓN</a:t>
            </a:r>
            <a:endParaRPr b="1" sz="36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pic>
        <p:nvPicPr>
          <p:cNvPr id="161" name="Google Shape;161;p22">
            <a:hlinkClick r:id="rId3"/>
          </p:cNvPr>
          <p:cNvPicPr preferRelativeResize="0"/>
          <p:nvPr/>
        </p:nvPicPr>
        <p:blipFill>
          <a:blip r:embed="rId4">
            <a:alphaModFix/>
          </a:blip>
          <a:stretch>
            <a:fillRect/>
          </a:stretch>
        </p:blipFill>
        <p:spPr>
          <a:xfrm>
            <a:off x="78400" y="1171600"/>
            <a:ext cx="8871427" cy="3480274"/>
          </a:xfrm>
          <a:prstGeom prst="rect">
            <a:avLst/>
          </a:prstGeom>
          <a:noFill/>
          <a:ln cap="flat" cmpd="sng" w="9525">
            <a:solidFill>
              <a:srgbClr val="3D85C6"/>
            </a:solidFill>
            <a:prstDash val="dashDot"/>
            <a:round/>
            <a:headEnd len="sm" w="sm" type="none"/>
            <a:tailEnd len="sm" w="sm" type="none"/>
          </a:ln>
        </p:spPr>
      </p:pic>
      <p:sp>
        <p:nvSpPr>
          <p:cNvPr id="162" name="Google Shape;162;p22"/>
          <p:cNvSpPr txBox="1"/>
          <p:nvPr>
            <p:ph type="title"/>
          </p:nvPr>
        </p:nvSpPr>
        <p:spPr>
          <a:xfrm>
            <a:off x="253813" y="252350"/>
            <a:ext cx="8520600" cy="7614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419" sz="3600">
                <a:solidFill>
                  <a:schemeClr val="lt1"/>
                </a:solidFill>
              </a:rPr>
              <a:t>USERFLOW</a:t>
            </a:r>
            <a:endParaRPr b="1" sz="3600">
              <a:solidFill>
                <a:schemeClr val="lt1"/>
              </a:solidFill>
            </a:endParaRPr>
          </a:p>
        </p:txBody>
      </p:sp>
      <p:sp>
        <p:nvSpPr>
          <p:cNvPr id="163" name="Google Shape;163;p22"/>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23"/>
          <p:cNvSpPr txBox="1"/>
          <p:nvPr>
            <p:ph type="ctrTitle"/>
          </p:nvPr>
        </p:nvSpPr>
        <p:spPr>
          <a:xfrm>
            <a:off x="142050" y="1172650"/>
            <a:ext cx="88599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2da ENTREGA PROYECTO FINAL</a:t>
            </a:r>
            <a:endParaRPr/>
          </a:p>
        </p:txBody>
      </p:sp>
      <p:sp>
        <p:nvSpPr>
          <p:cNvPr id="169" name="Google Shape;169;p2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Camila Rolon Turnos</a:t>
            </a:r>
            <a:endParaRPr/>
          </a:p>
          <a:p>
            <a:pPr indent="457200" lvl="0" marL="1371600" rtl="0" algn="l">
              <a:spcBef>
                <a:spcPts val="0"/>
              </a:spcBef>
              <a:spcAft>
                <a:spcPts val="0"/>
              </a:spcAft>
              <a:buNone/>
            </a:pPr>
            <a:r>
              <a:rPr lang="es-419"/>
              <a:t>									Mulhall Victoria</a:t>
            </a:r>
            <a:endParaRPr/>
          </a:p>
        </p:txBody>
      </p:sp>
      <p:sp>
        <p:nvSpPr>
          <p:cNvPr id="170" name="Google Shape;170;p23"/>
          <p:cNvSpPr/>
          <p:nvPr/>
        </p:nvSpPr>
        <p:spPr>
          <a:xfrm>
            <a:off x="0" y="0"/>
            <a:ext cx="9144000" cy="17124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4906050" y="9443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6500">
                <a:solidFill>
                  <a:srgbClr val="3D85C6"/>
                </a:solidFill>
              </a:rPr>
              <a:t>Wireframe</a:t>
            </a:r>
            <a:endParaRPr sz="6500">
              <a:solidFill>
                <a:srgbClr val="3D85C6"/>
              </a:solidFill>
            </a:endParaRPr>
          </a:p>
        </p:txBody>
      </p:sp>
      <p:sp>
        <p:nvSpPr>
          <p:cNvPr id="176" name="Google Shape;176;p24"/>
          <p:cNvSpPr txBox="1"/>
          <p:nvPr>
            <p:ph idx="1" type="subTitle"/>
          </p:nvPr>
        </p:nvSpPr>
        <p:spPr>
          <a:xfrm>
            <a:off x="4835400" y="2769001"/>
            <a:ext cx="4045200" cy="1345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s-419">
                <a:solidFill>
                  <a:schemeClr val="lt1"/>
                </a:solidFill>
              </a:rPr>
              <a:t>Luego de hacer el </a:t>
            </a:r>
            <a:r>
              <a:rPr lang="es-419">
                <a:solidFill>
                  <a:schemeClr val="lt1"/>
                </a:solidFill>
              </a:rPr>
              <a:t>análisis</a:t>
            </a:r>
            <a:r>
              <a:rPr lang="es-419">
                <a:solidFill>
                  <a:schemeClr val="lt1"/>
                </a:solidFill>
              </a:rPr>
              <a:t> de userflow y arquitectura de información, comenzamos a realizar los wireframe</a:t>
            </a:r>
            <a:endParaRPr>
              <a:solidFill>
                <a:schemeClr val="lt1"/>
              </a:solidFill>
            </a:endParaRPr>
          </a:p>
        </p:txBody>
      </p:sp>
      <p:sp>
        <p:nvSpPr>
          <p:cNvPr id="177" name="Google Shape;177;p24"/>
          <p:cNvSpPr txBox="1"/>
          <p:nvPr>
            <p:ph idx="2" type="body"/>
          </p:nvPr>
        </p:nvSpPr>
        <p:spPr>
          <a:xfrm>
            <a:off x="5010150" y="2277500"/>
            <a:ext cx="3837000" cy="26535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8" name="Google Shape;178;p24"/>
          <p:cNvSpPr txBox="1"/>
          <p:nvPr>
            <p:ph type="title"/>
          </p:nvPr>
        </p:nvSpPr>
        <p:spPr>
          <a:xfrm>
            <a:off x="343200" y="9443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6500">
                <a:solidFill>
                  <a:srgbClr val="073763"/>
                </a:solidFill>
              </a:rPr>
              <a:t>Prototipo</a:t>
            </a:r>
            <a:endParaRPr sz="6500">
              <a:solidFill>
                <a:srgbClr val="073763"/>
              </a:solidFill>
            </a:endParaRPr>
          </a:p>
        </p:txBody>
      </p:sp>
      <p:sp>
        <p:nvSpPr>
          <p:cNvPr id="179" name="Google Shape;179;p24"/>
          <p:cNvSpPr txBox="1"/>
          <p:nvPr/>
        </p:nvSpPr>
        <p:spPr>
          <a:xfrm>
            <a:off x="392700" y="2578950"/>
            <a:ext cx="3946200" cy="23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800">
                <a:solidFill>
                  <a:schemeClr val="dk1"/>
                </a:solidFill>
                <a:latin typeface="Old Standard TT"/>
                <a:ea typeface="Old Standard TT"/>
                <a:cs typeface="Old Standard TT"/>
                <a:sym typeface="Old Standard TT"/>
              </a:rPr>
              <a:t>C</a:t>
            </a:r>
            <a:r>
              <a:rPr lang="es-419" sz="1800">
                <a:solidFill>
                  <a:schemeClr val="dk1"/>
                </a:solidFill>
                <a:latin typeface="Old Standard TT"/>
                <a:ea typeface="Old Standard TT"/>
                <a:cs typeface="Old Standard TT"/>
                <a:sym typeface="Old Standard TT"/>
              </a:rPr>
              <a:t>amila Rolón - Turnos</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lang="es-419" sz="1800">
                <a:solidFill>
                  <a:schemeClr val="dk1"/>
                </a:solidFill>
                <a:latin typeface="Old Standard TT"/>
                <a:ea typeface="Old Standard TT"/>
                <a:cs typeface="Old Standard TT"/>
                <a:sym typeface="Old Standard TT"/>
              </a:rPr>
              <a:t>				   Mulhall Victoria</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a:off x="3033700" y="846374"/>
            <a:ext cx="5639252" cy="3972126"/>
          </a:xfrm>
          <a:prstGeom prst="rect">
            <a:avLst/>
          </a:prstGeom>
          <a:noFill/>
          <a:ln cap="flat" cmpd="sng" w="28575">
            <a:solidFill>
              <a:srgbClr val="3D85C6"/>
            </a:solidFill>
            <a:prstDash val="dashDot"/>
            <a:round/>
            <a:headEnd len="sm" w="sm" type="none"/>
            <a:tailEnd len="sm" w="sm" type="none"/>
          </a:ln>
        </p:spPr>
      </p:pic>
      <p:sp>
        <p:nvSpPr>
          <p:cNvPr id="185" name="Google Shape;185;p25"/>
          <p:cNvSpPr txBox="1"/>
          <p:nvPr/>
        </p:nvSpPr>
        <p:spPr>
          <a:xfrm>
            <a:off x="681600" y="1508678"/>
            <a:ext cx="20739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latin typeface="Old Standard TT"/>
                <a:ea typeface="Old Standard TT"/>
                <a:cs typeface="Old Standard TT"/>
                <a:sym typeface="Old Standard TT"/>
              </a:rPr>
              <a:t>En éste punto creamos  a mano distintas opciones de pantallas iniciales de nuestra </a:t>
            </a:r>
            <a:r>
              <a:rPr lang="es-419" sz="2000">
                <a:latin typeface="Old Standard TT"/>
                <a:ea typeface="Old Standard TT"/>
                <a:cs typeface="Old Standard TT"/>
                <a:sym typeface="Old Standard TT"/>
              </a:rPr>
              <a:t>aplicación</a:t>
            </a:r>
            <a:r>
              <a:rPr lang="es-419" sz="2000">
                <a:latin typeface="Old Standard TT"/>
                <a:ea typeface="Old Standard TT"/>
                <a:cs typeface="Old Standard TT"/>
                <a:sym typeface="Old Standard TT"/>
              </a:rPr>
              <a:t>.</a:t>
            </a:r>
            <a:endParaRPr sz="2000">
              <a:latin typeface="Old Standard TT"/>
              <a:ea typeface="Old Standard TT"/>
              <a:cs typeface="Old Standard TT"/>
              <a:sym typeface="Old Standard TT"/>
            </a:endParaRPr>
          </a:p>
        </p:txBody>
      </p:sp>
      <p:sp>
        <p:nvSpPr>
          <p:cNvPr id="186" name="Google Shape;186;p25"/>
          <p:cNvSpPr txBox="1"/>
          <p:nvPr>
            <p:ph idx="4294967295" type="title"/>
          </p:nvPr>
        </p:nvSpPr>
        <p:spPr>
          <a:xfrm>
            <a:off x="311700" y="105900"/>
            <a:ext cx="8520600" cy="6132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419" sz="3600">
                <a:solidFill>
                  <a:schemeClr val="lt1"/>
                </a:solidFill>
              </a:rPr>
              <a:t>Evolución: WIREFRAME A MANO</a:t>
            </a:r>
            <a:endParaRPr b="1" sz="3600">
              <a:solidFill>
                <a:schemeClr val="lt1"/>
              </a:solidFill>
            </a:endParaRPr>
          </a:p>
        </p:txBody>
      </p:sp>
      <p:sp>
        <p:nvSpPr>
          <p:cNvPr id="187" name="Google Shape;187;p25"/>
          <p:cNvSpPr/>
          <p:nvPr/>
        </p:nvSpPr>
        <p:spPr>
          <a:xfrm>
            <a:off x="67050" y="4905950"/>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idx="4294967295" type="title"/>
          </p:nvPr>
        </p:nvSpPr>
        <p:spPr>
          <a:xfrm>
            <a:off x="311700" y="218925"/>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Evolución: WIREFRAME DIGITAL</a:t>
            </a:r>
            <a:endParaRPr b="1" sz="4044">
              <a:solidFill>
                <a:schemeClr val="lt1"/>
              </a:solidFill>
            </a:endParaRPr>
          </a:p>
          <a:p>
            <a:pPr indent="0" lvl="0" marL="0" rtl="0" algn="l">
              <a:spcBef>
                <a:spcPts val="0"/>
              </a:spcBef>
              <a:spcAft>
                <a:spcPts val="0"/>
              </a:spcAft>
              <a:buNone/>
            </a:pPr>
            <a:r>
              <a:t/>
            </a:r>
            <a:endParaRPr/>
          </a:p>
        </p:txBody>
      </p:sp>
      <p:pic>
        <p:nvPicPr>
          <p:cNvPr id="193" name="Google Shape;193;p26">
            <a:hlinkClick r:id="rId3"/>
          </p:cNvPr>
          <p:cNvPicPr preferRelativeResize="0"/>
          <p:nvPr/>
        </p:nvPicPr>
        <p:blipFill>
          <a:blip r:embed="rId4">
            <a:alphaModFix/>
          </a:blip>
          <a:stretch>
            <a:fillRect/>
          </a:stretch>
        </p:blipFill>
        <p:spPr>
          <a:xfrm>
            <a:off x="311700" y="1547462"/>
            <a:ext cx="1430225" cy="3355776"/>
          </a:xfrm>
          <a:prstGeom prst="rect">
            <a:avLst/>
          </a:prstGeom>
          <a:noFill/>
          <a:ln cap="flat" cmpd="sng" w="9525">
            <a:solidFill>
              <a:srgbClr val="3D85C6"/>
            </a:solidFill>
            <a:prstDash val="solid"/>
            <a:round/>
            <a:headEnd len="sm" w="sm" type="none"/>
            <a:tailEnd len="sm" w="sm" type="none"/>
          </a:ln>
        </p:spPr>
      </p:pic>
      <p:pic>
        <p:nvPicPr>
          <p:cNvPr id="194" name="Google Shape;194;p26"/>
          <p:cNvPicPr preferRelativeResize="0"/>
          <p:nvPr/>
        </p:nvPicPr>
        <p:blipFill>
          <a:blip r:embed="rId5">
            <a:alphaModFix/>
          </a:blip>
          <a:stretch>
            <a:fillRect/>
          </a:stretch>
        </p:blipFill>
        <p:spPr>
          <a:xfrm>
            <a:off x="2013463" y="1547525"/>
            <a:ext cx="1510113" cy="3355776"/>
          </a:xfrm>
          <a:prstGeom prst="rect">
            <a:avLst/>
          </a:prstGeom>
          <a:noFill/>
          <a:ln cap="flat" cmpd="sng" w="9525">
            <a:solidFill>
              <a:srgbClr val="3D85C6"/>
            </a:solidFill>
            <a:prstDash val="solid"/>
            <a:round/>
            <a:headEnd len="sm" w="sm" type="none"/>
            <a:tailEnd len="sm" w="sm" type="none"/>
          </a:ln>
        </p:spPr>
      </p:pic>
      <p:pic>
        <p:nvPicPr>
          <p:cNvPr id="195" name="Google Shape;195;p26"/>
          <p:cNvPicPr preferRelativeResize="0"/>
          <p:nvPr/>
        </p:nvPicPr>
        <p:blipFill>
          <a:blip r:embed="rId6">
            <a:alphaModFix/>
          </a:blip>
          <a:stretch>
            <a:fillRect/>
          </a:stretch>
        </p:blipFill>
        <p:spPr>
          <a:xfrm>
            <a:off x="3766200" y="1547417"/>
            <a:ext cx="1510125" cy="3355858"/>
          </a:xfrm>
          <a:prstGeom prst="rect">
            <a:avLst/>
          </a:prstGeom>
          <a:noFill/>
          <a:ln cap="flat" cmpd="sng" w="9525">
            <a:solidFill>
              <a:srgbClr val="3D85C6"/>
            </a:solidFill>
            <a:prstDash val="solid"/>
            <a:round/>
            <a:headEnd len="sm" w="sm" type="none"/>
            <a:tailEnd len="sm" w="sm" type="none"/>
          </a:ln>
        </p:spPr>
      </p:pic>
      <p:pic>
        <p:nvPicPr>
          <p:cNvPr id="196" name="Google Shape;196;p26"/>
          <p:cNvPicPr preferRelativeResize="0"/>
          <p:nvPr/>
        </p:nvPicPr>
        <p:blipFill>
          <a:blip r:embed="rId7">
            <a:alphaModFix/>
          </a:blip>
          <a:stretch>
            <a:fillRect/>
          </a:stretch>
        </p:blipFill>
        <p:spPr>
          <a:xfrm>
            <a:off x="5518950" y="1547495"/>
            <a:ext cx="1510125" cy="3355830"/>
          </a:xfrm>
          <a:prstGeom prst="rect">
            <a:avLst/>
          </a:prstGeom>
          <a:noFill/>
          <a:ln cap="flat" cmpd="sng" w="9525">
            <a:solidFill>
              <a:srgbClr val="3D85C6"/>
            </a:solidFill>
            <a:prstDash val="solid"/>
            <a:round/>
            <a:headEnd len="sm" w="sm" type="none"/>
            <a:tailEnd len="sm" w="sm" type="none"/>
          </a:ln>
        </p:spPr>
      </p:pic>
      <p:pic>
        <p:nvPicPr>
          <p:cNvPr id="197" name="Google Shape;197;p26"/>
          <p:cNvPicPr preferRelativeResize="0"/>
          <p:nvPr/>
        </p:nvPicPr>
        <p:blipFill>
          <a:blip r:embed="rId8">
            <a:alphaModFix/>
          </a:blip>
          <a:stretch>
            <a:fillRect/>
          </a:stretch>
        </p:blipFill>
        <p:spPr>
          <a:xfrm>
            <a:off x="7242775" y="1547417"/>
            <a:ext cx="1510125" cy="3355858"/>
          </a:xfrm>
          <a:prstGeom prst="rect">
            <a:avLst/>
          </a:prstGeom>
          <a:noFill/>
          <a:ln cap="flat" cmpd="sng" w="9525">
            <a:solidFill>
              <a:srgbClr val="3D85C6"/>
            </a:solidFill>
            <a:prstDash val="solid"/>
            <a:round/>
            <a:headEnd len="sm" w="sm" type="none"/>
            <a:tailEnd len="sm" w="sm" type="none"/>
          </a:ln>
        </p:spPr>
      </p:pic>
      <p:sp>
        <p:nvSpPr>
          <p:cNvPr id="198" name="Google Shape;198;p26"/>
          <p:cNvSpPr txBox="1"/>
          <p:nvPr/>
        </p:nvSpPr>
        <p:spPr>
          <a:xfrm>
            <a:off x="502400" y="1003275"/>
            <a:ext cx="833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Old Standard TT"/>
                <a:ea typeface="Old Standard TT"/>
                <a:cs typeface="Old Standard TT"/>
                <a:sym typeface="Old Standard TT"/>
              </a:rPr>
              <a:t>Realizamos los primeros wireframes digitales, inicialmente sin patrones de diseño </a:t>
            </a:r>
            <a:endParaRPr sz="1800">
              <a:latin typeface="Old Standard TT"/>
              <a:ea typeface="Old Standard TT"/>
              <a:cs typeface="Old Standard TT"/>
              <a:sym typeface="Old Standard TT"/>
            </a:endParaRPr>
          </a:p>
        </p:txBody>
      </p:sp>
      <p:sp>
        <p:nvSpPr>
          <p:cNvPr id="199" name="Google Shape;199;p26"/>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idx="4294967295" type="title"/>
          </p:nvPr>
        </p:nvSpPr>
        <p:spPr>
          <a:xfrm>
            <a:off x="311700" y="218925"/>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Evolución: PATRONES DE DISEÑO</a:t>
            </a:r>
            <a:endParaRPr b="1" sz="4044">
              <a:solidFill>
                <a:schemeClr val="lt1"/>
              </a:solidFill>
            </a:endParaRPr>
          </a:p>
          <a:p>
            <a:pPr indent="0" lvl="0" marL="0" rtl="0" algn="l">
              <a:spcBef>
                <a:spcPts val="0"/>
              </a:spcBef>
              <a:spcAft>
                <a:spcPts val="0"/>
              </a:spcAft>
              <a:buNone/>
            </a:pPr>
            <a:r>
              <a:t/>
            </a:r>
            <a:endParaRPr/>
          </a:p>
        </p:txBody>
      </p:sp>
      <p:pic>
        <p:nvPicPr>
          <p:cNvPr id="205" name="Google Shape;205;p27">
            <a:hlinkClick r:id="rId3"/>
          </p:cNvPr>
          <p:cNvPicPr preferRelativeResize="0"/>
          <p:nvPr/>
        </p:nvPicPr>
        <p:blipFill>
          <a:blip r:embed="rId4">
            <a:alphaModFix/>
          </a:blip>
          <a:stretch>
            <a:fillRect/>
          </a:stretch>
        </p:blipFill>
        <p:spPr>
          <a:xfrm>
            <a:off x="311700" y="1090500"/>
            <a:ext cx="1715750" cy="3812800"/>
          </a:xfrm>
          <a:prstGeom prst="rect">
            <a:avLst/>
          </a:prstGeom>
          <a:noFill/>
          <a:ln cap="flat" cmpd="sng" w="9525">
            <a:solidFill>
              <a:srgbClr val="3D85C6"/>
            </a:solidFill>
            <a:prstDash val="solid"/>
            <a:round/>
            <a:headEnd len="sm" w="sm" type="none"/>
            <a:tailEnd len="sm" w="sm" type="none"/>
          </a:ln>
        </p:spPr>
      </p:pic>
      <p:pic>
        <p:nvPicPr>
          <p:cNvPr id="206" name="Google Shape;206;p27"/>
          <p:cNvPicPr preferRelativeResize="0"/>
          <p:nvPr/>
        </p:nvPicPr>
        <p:blipFill>
          <a:blip r:embed="rId5">
            <a:alphaModFix/>
          </a:blip>
          <a:stretch>
            <a:fillRect/>
          </a:stretch>
        </p:blipFill>
        <p:spPr>
          <a:xfrm>
            <a:off x="7116550" y="1090500"/>
            <a:ext cx="1715750" cy="3812802"/>
          </a:xfrm>
          <a:prstGeom prst="rect">
            <a:avLst/>
          </a:prstGeom>
          <a:noFill/>
          <a:ln cap="flat" cmpd="sng" w="9525">
            <a:solidFill>
              <a:srgbClr val="3D85C6"/>
            </a:solidFill>
            <a:prstDash val="solid"/>
            <a:round/>
            <a:headEnd len="sm" w="sm" type="none"/>
            <a:tailEnd len="sm" w="sm" type="none"/>
          </a:ln>
        </p:spPr>
      </p:pic>
      <p:pic>
        <p:nvPicPr>
          <p:cNvPr id="207" name="Google Shape;207;p27"/>
          <p:cNvPicPr preferRelativeResize="0"/>
          <p:nvPr/>
        </p:nvPicPr>
        <p:blipFill>
          <a:blip r:embed="rId6">
            <a:alphaModFix/>
          </a:blip>
          <a:stretch>
            <a:fillRect/>
          </a:stretch>
        </p:blipFill>
        <p:spPr>
          <a:xfrm>
            <a:off x="3508100" y="4503250"/>
            <a:ext cx="3429000" cy="400050"/>
          </a:xfrm>
          <a:prstGeom prst="rect">
            <a:avLst/>
          </a:prstGeom>
          <a:noFill/>
          <a:ln cap="flat" cmpd="sng" w="9525">
            <a:solidFill>
              <a:srgbClr val="0B5394"/>
            </a:solidFill>
            <a:prstDash val="solid"/>
            <a:round/>
            <a:headEnd len="sm" w="sm" type="none"/>
            <a:tailEnd len="sm" w="sm" type="none"/>
          </a:ln>
        </p:spPr>
      </p:pic>
      <p:pic>
        <p:nvPicPr>
          <p:cNvPr id="208" name="Google Shape;208;p27"/>
          <p:cNvPicPr preferRelativeResize="0"/>
          <p:nvPr/>
        </p:nvPicPr>
        <p:blipFill>
          <a:blip r:embed="rId7">
            <a:alphaModFix/>
          </a:blip>
          <a:stretch>
            <a:fillRect/>
          </a:stretch>
        </p:blipFill>
        <p:spPr>
          <a:xfrm>
            <a:off x="2216400" y="3620038"/>
            <a:ext cx="2762250" cy="495300"/>
          </a:xfrm>
          <a:prstGeom prst="rect">
            <a:avLst/>
          </a:prstGeom>
          <a:noFill/>
          <a:ln cap="flat" cmpd="sng" w="9525">
            <a:solidFill>
              <a:srgbClr val="0B5394"/>
            </a:solidFill>
            <a:prstDash val="solid"/>
            <a:round/>
            <a:headEnd len="sm" w="sm" type="none"/>
            <a:tailEnd len="sm" w="sm" type="none"/>
          </a:ln>
        </p:spPr>
      </p:pic>
      <p:pic>
        <p:nvPicPr>
          <p:cNvPr id="209" name="Google Shape;209;p27"/>
          <p:cNvPicPr preferRelativeResize="0"/>
          <p:nvPr/>
        </p:nvPicPr>
        <p:blipFill>
          <a:blip r:embed="rId8">
            <a:alphaModFix/>
          </a:blip>
          <a:stretch>
            <a:fillRect/>
          </a:stretch>
        </p:blipFill>
        <p:spPr>
          <a:xfrm>
            <a:off x="3508100" y="3003550"/>
            <a:ext cx="3429000" cy="228600"/>
          </a:xfrm>
          <a:prstGeom prst="rect">
            <a:avLst/>
          </a:prstGeom>
          <a:noFill/>
          <a:ln cap="flat" cmpd="sng" w="9525">
            <a:solidFill>
              <a:srgbClr val="0B5394"/>
            </a:solidFill>
            <a:prstDash val="solid"/>
            <a:round/>
            <a:headEnd len="sm" w="sm" type="none"/>
            <a:tailEnd len="sm" w="sm" type="none"/>
          </a:ln>
        </p:spPr>
      </p:pic>
      <p:sp>
        <p:nvSpPr>
          <p:cNvPr id="210" name="Google Shape;210;p27"/>
          <p:cNvSpPr txBox="1"/>
          <p:nvPr/>
        </p:nvSpPr>
        <p:spPr>
          <a:xfrm>
            <a:off x="2684825" y="1523775"/>
            <a:ext cx="4022100" cy="13545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900">
                <a:latin typeface="Old Standard TT"/>
                <a:ea typeface="Old Standard TT"/>
                <a:cs typeface="Old Standard TT"/>
                <a:sym typeface="Old Standard TT"/>
              </a:rPr>
              <a:t>Basándonos</a:t>
            </a:r>
            <a:r>
              <a:rPr lang="es-419" sz="1900">
                <a:latin typeface="Old Standard TT"/>
                <a:ea typeface="Old Standard TT"/>
                <a:cs typeface="Old Standard TT"/>
                <a:sym typeface="Old Standard TT"/>
              </a:rPr>
              <a:t> en Material </a:t>
            </a:r>
            <a:r>
              <a:rPr lang="es-419" sz="1900">
                <a:latin typeface="Old Standard TT"/>
                <a:ea typeface="Old Standard TT"/>
                <a:cs typeface="Old Standard TT"/>
                <a:sym typeface="Old Standard TT"/>
              </a:rPr>
              <a:t>Design</a:t>
            </a:r>
            <a:r>
              <a:rPr lang="es-419" sz="1900">
                <a:latin typeface="Old Standard TT"/>
                <a:ea typeface="Old Standard TT"/>
                <a:cs typeface="Old Standard TT"/>
                <a:sym typeface="Old Standard TT"/>
              </a:rPr>
              <a:t> fuimos incorporando sus patrones de diseño, como las pestañas, top bar, botonera de navegación.</a:t>
            </a:r>
            <a:endParaRPr sz="1900">
              <a:latin typeface="Old Standard TT"/>
              <a:ea typeface="Old Standard TT"/>
              <a:cs typeface="Old Standard TT"/>
              <a:sym typeface="Old Standard TT"/>
            </a:endParaRPr>
          </a:p>
        </p:txBody>
      </p:sp>
      <p:sp>
        <p:nvSpPr>
          <p:cNvPr id="211" name="Google Shape;211;p27"/>
          <p:cNvSpPr/>
          <p:nvPr/>
        </p:nvSpPr>
        <p:spPr>
          <a:xfrm>
            <a:off x="2216400" y="1090500"/>
            <a:ext cx="537000" cy="495300"/>
          </a:xfrm>
          <a:prstGeom prst="ellipse">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6400100" y="1090500"/>
            <a:ext cx="537000" cy="495300"/>
          </a:xfrm>
          <a:prstGeom prst="ellipse">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txBox="1"/>
          <p:nvPr/>
        </p:nvSpPr>
        <p:spPr>
          <a:xfrm>
            <a:off x="2216400" y="1091850"/>
            <a:ext cx="70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Old Standard TT"/>
                <a:ea typeface="Old Standard TT"/>
                <a:cs typeface="Old Standard TT"/>
                <a:sym typeface="Old Standard TT"/>
              </a:rPr>
              <a:t>AP</a:t>
            </a:r>
            <a:endParaRPr sz="2000">
              <a:solidFill>
                <a:schemeClr val="lt1"/>
              </a:solidFill>
              <a:latin typeface="Old Standard TT"/>
              <a:ea typeface="Old Standard TT"/>
              <a:cs typeface="Old Standard TT"/>
              <a:sym typeface="Old Standard TT"/>
            </a:endParaRPr>
          </a:p>
        </p:txBody>
      </p:sp>
      <p:sp>
        <p:nvSpPr>
          <p:cNvPr id="214" name="Google Shape;214;p27"/>
          <p:cNvSpPr txBox="1"/>
          <p:nvPr/>
        </p:nvSpPr>
        <p:spPr>
          <a:xfrm>
            <a:off x="6400100" y="1091850"/>
            <a:ext cx="61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Old Standard TT"/>
                <a:ea typeface="Old Standard TT"/>
                <a:cs typeface="Old Standard TT"/>
                <a:sym typeface="Old Standard TT"/>
              </a:rPr>
              <a:t>D</a:t>
            </a:r>
            <a:r>
              <a:rPr lang="es-419" sz="2000">
                <a:solidFill>
                  <a:schemeClr val="lt1"/>
                </a:solidFill>
                <a:latin typeface="Old Standard TT"/>
                <a:ea typeface="Old Standard TT"/>
                <a:cs typeface="Old Standard TT"/>
                <a:sym typeface="Old Standard TT"/>
              </a:rPr>
              <a:t>P</a:t>
            </a:r>
            <a:endParaRPr/>
          </a:p>
        </p:txBody>
      </p:sp>
      <p:sp>
        <p:nvSpPr>
          <p:cNvPr id="215" name="Google Shape;215;p27"/>
          <p:cNvSpPr txBox="1"/>
          <p:nvPr/>
        </p:nvSpPr>
        <p:spPr>
          <a:xfrm>
            <a:off x="5065100" y="3706000"/>
            <a:ext cx="1872000" cy="3234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500" u="sng">
                <a:solidFill>
                  <a:schemeClr val="accent1"/>
                </a:solidFill>
                <a:hlinkClick r:id="rId9">
                  <a:extLst>
                    <a:ext uri="{A12FA001-AC4F-418D-AE19-62706E023703}">
                      <ahyp:hlinkClr val="tx"/>
                    </a:ext>
                  </a:extLst>
                </a:hlinkClick>
              </a:rPr>
              <a:t>https://www.figma.com/file/nmPMxxBn4PxLXwoK8y6U8p/Caps.-Camila-Rolon?node-id=3%3A128&amp;t=Q16FNQM199XaDZ26-1</a:t>
            </a:r>
            <a:endParaRPr sz="800">
              <a:solidFill>
                <a:schemeClr val="accent1"/>
              </a:solidFill>
            </a:endParaRPr>
          </a:p>
        </p:txBody>
      </p:sp>
      <p:sp>
        <p:nvSpPr>
          <p:cNvPr id="216" name="Google Shape;216;p27"/>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4294967295" type="title"/>
          </p:nvPr>
        </p:nvSpPr>
        <p:spPr>
          <a:xfrm>
            <a:off x="378375" y="217150"/>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PROTOTIPO FUNCIONAL</a:t>
            </a:r>
            <a:endParaRPr b="1" sz="4044">
              <a:solidFill>
                <a:schemeClr val="lt1"/>
              </a:solidFill>
            </a:endParaRPr>
          </a:p>
          <a:p>
            <a:pPr indent="0" lvl="0" marL="0" rtl="0" algn="l">
              <a:spcBef>
                <a:spcPts val="0"/>
              </a:spcBef>
              <a:spcAft>
                <a:spcPts val="0"/>
              </a:spcAft>
              <a:buNone/>
            </a:pPr>
            <a:r>
              <a:t/>
            </a:r>
            <a:endParaRPr/>
          </a:p>
        </p:txBody>
      </p:sp>
      <p:pic>
        <p:nvPicPr>
          <p:cNvPr id="222" name="Google Shape;222;p28">
            <a:hlinkClick r:id="rId3"/>
          </p:cNvPr>
          <p:cNvPicPr preferRelativeResize="0"/>
          <p:nvPr/>
        </p:nvPicPr>
        <p:blipFill>
          <a:blip r:embed="rId4">
            <a:alphaModFix/>
          </a:blip>
          <a:stretch>
            <a:fillRect/>
          </a:stretch>
        </p:blipFill>
        <p:spPr>
          <a:xfrm>
            <a:off x="378375" y="953525"/>
            <a:ext cx="341479" cy="629450"/>
          </a:xfrm>
          <a:prstGeom prst="rect">
            <a:avLst/>
          </a:prstGeom>
          <a:noFill/>
          <a:ln cap="flat" cmpd="sng" w="9525">
            <a:solidFill>
              <a:srgbClr val="3D85C6"/>
            </a:solidFill>
            <a:prstDash val="solid"/>
            <a:round/>
            <a:headEnd len="sm" w="sm" type="none"/>
            <a:tailEnd len="sm" w="sm" type="none"/>
          </a:ln>
        </p:spPr>
      </p:pic>
      <p:pic>
        <p:nvPicPr>
          <p:cNvPr id="223" name="Google Shape;223;p28"/>
          <p:cNvPicPr preferRelativeResize="0"/>
          <p:nvPr/>
        </p:nvPicPr>
        <p:blipFill>
          <a:blip r:embed="rId5">
            <a:alphaModFix/>
          </a:blip>
          <a:stretch>
            <a:fillRect/>
          </a:stretch>
        </p:blipFill>
        <p:spPr>
          <a:xfrm>
            <a:off x="780333" y="955891"/>
            <a:ext cx="341479" cy="628489"/>
          </a:xfrm>
          <a:prstGeom prst="rect">
            <a:avLst/>
          </a:prstGeom>
          <a:noFill/>
          <a:ln cap="flat" cmpd="sng" w="9525">
            <a:solidFill>
              <a:srgbClr val="3D85C6"/>
            </a:solidFill>
            <a:prstDash val="solid"/>
            <a:round/>
            <a:headEnd len="sm" w="sm" type="none"/>
            <a:tailEnd len="sm" w="sm" type="none"/>
          </a:ln>
        </p:spPr>
      </p:pic>
      <p:pic>
        <p:nvPicPr>
          <p:cNvPr id="224" name="Google Shape;224;p28"/>
          <p:cNvPicPr preferRelativeResize="0"/>
          <p:nvPr/>
        </p:nvPicPr>
        <p:blipFill>
          <a:blip r:embed="rId6">
            <a:alphaModFix/>
          </a:blip>
          <a:stretch>
            <a:fillRect/>
          </a:stretch>
        </p:blipFill>
        <p:spPr>
          <a:xfrm>
            <a:off x="1182291" y="955426"/>
            <a:ext cx="341479" cy="629398"/>
          </a:xfrm>
          <a:prstGeom prst="rect">
            <a:avLst/>
          </a:prstGeom>
          <a:noFill/>
          <a:ln cap="flat" cmpd="sng" w="9525">
            <a:solidFill>
              <a:srgbClr val="3D85C6"/>
            </a:solidFill>
            <a:prstDash val="solid"/>
            <a:round/>
            <a:headEnd len="sm" w="sm" type="none"/>
            <a:tailEnd len="sm" w="sm" type="none"/>
          </a:ln>
        </p:spPr>
      </p:pic>
      <p:pic>
        <p:nvPicPr>
          <p:cNvPr id="225" name="Google Shape;225;p28"/>
          <p:cNvPicPr preferRelativeResize="0"/>
          <p:nvPr/>
        </p:nvPicPr>
        <p:blipFill>
          <a:blip r:embed="rId7">
            <a:alphaModFix/>
          </a:blip>
          <a:stretch>
            <a:fillRect/>
          </a:stretch>
        </p:blipFill>
        <p:spPr>
          <a:xfrm>
            <a:off x="1584238" y="955417"/>
            <a:ext cx="341479" cy="629450"/>
          </a:xfrm>
          <a:prstGeom prst="rect">
            <a:avLst/>
          </a:prstGeom>
          <a:noFill/>
          <a:ln cap="flat" cmpd="sng" w="9525">
            <a:solidFill>
              <a:srgbClr val="3D85C6"/>
            </a:solidFill>
            <a:prstDash val="solid"/>
            <a:round/>
            <a:headEnd len="sm" w="sm" type="none"/>
            <a:tailEnd len="sm" w="sm" type="none"/>
          </a:ln>
        </p:spPr>
      </p:pic>
      <p:pic>
        <p:nvPicPr>
          <p:cNvPr id="226" name="Google Shape;226;p28"/>
          <p:cNvPicPr preferRelativeResize="0"/>
          <p:nvPr/>
        </p:nvPicPr>
        <p:blipFill rotWithShape="1">
          <a:blip r:embed="rId8">
            <a:alphaModFix/>
          </a:blip>
          <a:srcRect b="0" l="-7230" r="7229" t="0"/>
          <a:stretch/>
        </p:blipFill>
        <p:spPr>
          <a:xfrm>
            <a:off x="1969586" y="953526"/>
            <a:ext cx="341479" cy="629450"/>
          </a:xfrm>
          <a:prstGeom prst="rect">
            <a:avLst/>
          </a:prstGeom>
          <a:noFill/>
          <a:ln cap="flat" cmpd="sng" w="9525">
            <a:solidFill>
              <a:srgbClr val="3D85C6"/>
            </a:solidFill>
            <a:prstDash val="solid"/>
            <a:round/>
            <a:headEnd len="sm" w="sm" type="none"/>
            <a:tailEnd len="sm" w="sm" type="none"/>
          </a:ln>
        </p:spPr>
      </p:pic>
      <p:pic>
        <p:nvPicPr>
          <p:cNvPr id="227" name="Google Shape;227;p28"/>
          <p:cNvPicPr preferRelativeResize="0"/>
          <p:nvPr/>
        </p:nvPicPr>
        <p:blipFill>
          <a:blip r:embed="rId9">
            <a:alphaModFix/>
          </a:blip>
          <a:stretch>
            <a:fillRect/>
          </a:stretch>
        </p:blipFill>
        <p:spPr>
          <a:xfrm>
            <a:off x="2354929" y="953526"/>
            <a:ext cx="341479" cy="629450"/>
          </a:xfrm>
          <a:prstGeom prst="rect">
            <a:avLst/>
          </a:prstGeom>
          <a:noFill/>
          <a:ln cap="flat" cmpd="sng" w="9525">
            <a:solidFill>
              <a:srgbClr val="3D85C6"/>
            </a:solidFill>
            <a:prstDash val="solid"/>
            <a:round/>
            <a:headEnd len="sm" w="sm" type="none"/>
            <a:tailEnd len="sm" w="sm" type="none"/>
          </a:ln>
        </p:spPr>
      </p:pic>
      <p:pic>
        <p:nvPicPr>
          <p:cNvPr id="228" name="Google Shape;228;p28"/>
          <p:cNvPicPr preferRelativeResize="0"/>
          <p:nvPr/>
        </p:nvPicPr>
        <p:blipFill>
          <a:blip r:embed="rId10">
            <a:alphaModFix/>
          </a:blip>
          <a:stretch>
            <a:fillRect/>
          </a:stretch>
        </p:blipFill>
        <p:spPr>
          <a:xfrm>
            <a:off x="2731171" y="954488"/>
            <a:ext cx="341479" cy="629434"/>
          </a:xfrm>
          <a:prstGeom prst="rect">
            <a:avLst/>
          </a:prstGeom>
          <a:noFill/>
          <a:ln cap="flat" cmpd="sng" w="9525">
            <a:solidFill>
              <a:srgbClr val="3D85C6"/>
            </a:solidFill>
            <a:prstDash val="solid"/>
            <a:round/>
            <a:headEnd len="sm" w="sm" type="none"/>
            <a:tailEnd len="sm" w="sm" type="none"/>
          </a:ln>
        </p:spPr>
      </p:pic>
      <p:pic>
        <p:nvPicPr>
          <p:cNvPr id="229" name="Google Shape;229;p28"/>
          <p:cNvPicPr preferRelativeResize="0"/>
          <p:nvPr/>
        </p:nvPicPr>
        <p:blipFill>
          <a:blip r:embed="rId11">
            <a:alphaModFix/>
          </a:blip>
          <a:stretch>
            <a:fillRect/>
          </a:stretch>
        </p:blipFill>
        <p:spPr>
          <a:xfrm>
            <a:off x="3116500" y="954479"/>
            <a:ext cx="341479" cy="629434"/>
          </a:xfrm>
          <a:prstGeom prst="rect">
            <a:avLst/>
          </a:prstGeom>
          <a:noFill/>
          <a:ln cap="flat" cmpd="sng" w="9525">
            <a:solidFill>
              <a:srgbClr val="3D85C6"/>
            </a:solidFill>
            <a:prstDash val="solid"/>
            <a:round/>
            <a:headEnd len="sm" w="sm" type="none"/>
            <a:tailEnd len="sm" w="sm" type="none"/>
          </a:ln>
        </p:spPr>
      </p:pic>
      <p:pic>
        <p:nvPicPr>
          <p:cNvPr id="230" name="Google Shape;230;p28"/>
          <p:cNvPicPr preferRelativeResize="0"/>
          <p:nvPr/>
        </p:nvPicPr>
        <p:blipFill>
          <a:blip r:embed="rId12">
            <a:alphaModFix/>
          </a:blip>
          <a:stretch>
            <a:fillRect/>
          </a:stretch>
        </p:blipFill>
        <p:spPr>
          <a:xfrm>
            <a:off x="3501817" y="955354"/>
            <a:ext cx="341479" cy="627686"/>
          </a:xfrm>
          <a:prstGeom prst="rect">
            <a:avLst/>
          </a:prstGeom>
          <a:noFill/>
          <a:ln cap="flat" cmpd="sng" w="9525">
            <a:solidFill>
              <a:srgbClr val="3D85C6"/>
            </a:solidFill>
            <a:prstDash val="solid"/>
            <a:round/>
            <a:headEnd len="sm" w="sm" type="none"/>
            <a:tailEnd len="sm" w="sm" type="none"/>
          </a:ln>
        </p:spPr>
      </p:pic>
      <p:pic>
        <p:nvPicPr>
          <p:cNvPr id="231" name="Google Shape;231;p28"/>
          <p:cNvPicPr preferRelativeResize="0"/>
          <p:nvPr/>
        </p:nvPicPr>
        <p:blipFill>
          <a:blip r:embed="rId13">
            <a:alphaModFix/>
          </a:blip>
          <a:stretch>
            <a:fillRect/>
          </a:stretch>
        </p:blipFill>
        <p:spPr>
          <a:xfrm>
            <a:off x="3878096" y="955426"/>
            <a:ext cx="341479" cy="629434"/>
          </a:xfrm>
          <a:prstGeom prst="rect">
            <a:avLst/>
          </a:prstGeom>
          <a:noFill/>
          <a:ln cap="flat" cmpd="sng" w="9525">
            <a:solidFill>
              <a:srgbClr val="3D85C6"/>
            </a:solidFill>
            <a:prstDash val="solid"/>
            <a:round/>
            <a:headEnd len="sm" w="sm" type="none"/>
            <a:tailEnd len="sm" w="sm" type="none"/>
          </a:ln>
        </p:spPr>
      </p:pic>
      <p:pic>
        <p:nvPicPr>
          <p:cNvPr id="232" name="Google Shape;232;p28"/>
          <p:cNvPicPr preferRelativeResize="0"/>
          <p:nvPr/>
        </p:nvPicPr>
        <p:blipFill>
          <a:blip r:embed="rId14">
            <a:alphaModFix/>
          </a:blip>
          <a:stretch>
            <a:fillRect/>
          </a:stretch>
        </p:blipFill>
        <p:spPr>
          <a:xfrm>
            <a:off x="2714600" y="1619238"/>
            <a:ext cx="349555" cy="701978"/>
          </a:xfrm>
          <a:prstGeom prst="rect">
            <a:avLst/>
          </a:prstGeom>
          <a:noFill/>
          <a:ln cap="flat" cmpd="sng" w="9525">
            <a:solidFill>
              <a:srgbClr val="3D85C6"/>
            </a:solidFill>
            <a:prstDash val="solid"/>
            <a:round/>
            <a:headEnd len="sm" w="sm" type="none"/>
            <a:tailEnd len="sm" w="sm" type="none"/>
          </a:ln>
        </p:spPr>
      </p:pic>
      <p:pic>
        <p:nvPicPr>
          <p:cNvPr id="233" name="Google Shape;233;p28"/>
          <p:cNvPicPr preferRelativeResize="0"/>
          <p:nvPr/>
        </p:nvPicPr>
        <p:blipFill>
          <a:blip r:embed="rId15">
            <a:alphaModFix/>
          </a:blip>
          <a:stretch>
            <a:fillRect/>
          </a:stretch>
        </p:blipFill>
        <p:spPr>
          <a:xfrm>
            <a:off x="3099739" y="1619238"/>
            <a:ext cx="349555" cy="701976"/>
          </a:xfrm>
          <a:prstGeom prst="rect">
            <a:avLst/>
          </a:prstGeom>
          <a:noFill/>
          <a:ln cap="flat" cmpd="sng" w="9525">
            <a:solidFill>
              <a:srgbClr val="3D85C6"/>
            </a:solidFill>
            <a:prstDash val="solid"/>
            <a:round/>
            <a:headEnd len="sm" w="sm" type="none"/>
            <a:tailEnd len="sm" w="sm" type="none"/>
          </a:ln>
        </p:spPr>
      </p:pic>
      <p:pic>
        <p:nvPicPr>
          <p:cNvPr id="234" name="Google Shape;234;p28"/>
          <p:cNvPicPr preferRelativeResize="0"/>
          <p:nvPr/>
        </p:nvPicPr>
        <p:blipFill>
          <a:blip r:embed="rId16">
            <a:alphaModFix/>
          </a:blip>
          <a:stretch>
            <a:fillRect/>
          </a:stretch>
        </p:blipFill>
        <p:spPr>
          <a:xfrm>
            <a:off x="3484882" y="1619238"/>
            <a:ext cx="349554" cy="700022"/>
          </a:xfrm>
          <a:prstGeom prst="rect">
            <a:avLst/>
          </a:prstGeom>
          <a:noFill/>
          <a:ln cap="flat" cmpd="sng" w="9525">
            <a:solidFill>
              <a:srgbClr val="3D85C6"/>
            </a:solidFill>
            <a:prstDash val="solid"/>
            <a:round/>
            <a:headEnd len="sm" w="sm" type="none"/>
            <a:tailEnd len="sm" w="sm" type="none"/>
          </a:ln>
        </p:spPr>
      </p:pic>
      <p:pic>
        <p:nvPicPr>
          <p:cNvPr id="235" name="Google Shape;235;p28"/>
          <p:cNvPicPr preferRelativeResize="0"/>
          <p:nvPr/>
        </p:nvPicPr>
        <p:blipFill>
          <a:blip r:embed="rId17">
            <a:alphaModFix/>
          </a:blip>
          <a:stretch>
            <a:fillRect/>
          </a:stretch>
        </p:blipFill>
        <p:spPr>
          <a:xfrm>
            <a:off x="3870020" y="1619238"/>
            <a:ext cx="349555" cy="702000"/>
          </a:xfrm>
          <a:prstGeom prst="rect">
            <a:avLst/>
          </a:prstGeom>
          <a:noFill/>
          <a:ln cap="flat" cmpd="sng" w="9525">
            <a:solidFill>
              <a:srgbClr val="3D85C6"/>
            </a:solidFill>
            <a:prstDash val="solid"/>
            <a:round/>
            <a:headEnd len="sm" w="sm" type="none"/>
            <a:tailEnd len="sm" w="sm" type="none"/>
          </a:ln>
        </p:spPr>
      </p:pic>
      <p:pic>
        <p:nvPicPr>
          <p:cNvPr id="236" name="Google Shape;236;p28"/>
          <p:cNvPicPr preferRelativeResize="0"/>
          <p:nvPr/>
        </p:nvPicPr>
        <p:blipFill>
          <a:blip r:embed="rId18">
            <a:alphaModFix/>
          </a:blip>
          <a:stretch>
            <a:fillRect/>
          </a:stretch>
        </p:blipFill>
        <p:spPr>
          <a:xfrm>
            <a:off x="3099727" y="2356777"/>
            <a:ext cx="349544" cy="791148"/>
          </a:xfrm>
          <a:prstGeom prst="rect">
            <a:avLst/>
          </a:prstGeom>
          <a:noFill/>
          <a:ln cap="flat" cmpd="sng" w="9525">
            <a:solidFill>
              <a:srgbClr val="3D85C6"/>
            </a:solidFill>
            <a:prstDash val="solid"/>
            <a:round/>
            <a:headEnd len="sm" w="sm" type="none"/>
            <a:tailEnd len="sm" w="sm" type="none"/>
          </a:ln>
        </p:spPr>
      </p:pic>
      <p:pic>
        <p:nvPicPr>
          <p:cNvPr id="237" name="Google Shape;237;p28"/>
          <p:cNvPicPr preferRelativeResize="0"/>
          <p:nvPr/>
        </p:nvPicPr>
        <p:blipFill>
          <a:blip r:embed="rId10">
            <a:alphaModFix/>
          </a:blip>
          <a:stretch>
            <a:fillRect/>
          </a:stretch>
        </p:blipFill>
        <p:spPr>
          <a:xfrm>
            <a:off x="2714600" y="2355650"/>
            <a:ext cx="349544" cy="791148"/>
          </a:xfrm>
          <a:prstGeom prst="rect">
            <a:avLst/>
          </a:prstGeom>
          <a:noFill/>
          <a:ln cap="flat" cmpd="sng" w="9525">
            <a:solidFill>
              <a:srgbClr val="3D85C6"/>
            </a:solidFill>
            <a:prstDash val="solid"/>
            <a:round/>
            <a:headEnd len="sm" w="sm" type="none"/>
            <a:tailEnd len="sm" w="sm" type="none"/>
          </a:ln>
        </p:spPr>
      </p:pic>
      <p:pic>
        <p:nvPicPr>
          <p:cNvPr id="238" name="Google Shape;238;p28"/>
          <p:cNvPicPr preferRelativeResize="0"/>
          <p:nvPr/>
        </p:nvPicPr>
        <p:blipFill>
          <a:blip r:embed="rId19">
            <a:alphaModFix/>
          </a:blip>
          <a:stretch>
            <a:fillRect/>
          </a:stretch>
        </p:blipFill>
        <p:spPr>
          <a:xfrm>
            <a:off x="3484855" y="2355673"/>
            <a:ext cx="349566" cy="791218"/>
          </a:xfrm>
          <a:prstGeom prst="rect">
            <a:avLst/>
          </a:prstGeom>
          <a:noFill/>
          <a:ln cap="flat" cmpd="sng" w="9525">
            <a:solidFill>
              <a:srgbClr val="3D85C6"/>
            </a:solidFill>
            <a:prstDash val="solid"/>
            <a:round/>
            <a:headEnd len="sm" w="sm" type="none"/>
            <a:tailEnd len="sm" w="sm" type="none"/>
          </a:ln>
        </p:spPr>
      </p:pic>
      <p:pic>
        <p:nvPicPr>
          <p:cNvPr id="239" name="Google Shape;239;p28"/>
          <p:cNvPicPr preferRelativeResize="0"/>
          <p:nvPr/>
        </p:nvPicPr>
        <p:blipFill>
          <a:blip r:embed="rId20">
            <a:alphaModFix/>
          </a:blip>
          <a:stretch>
            <a:fillRect/>
          </a:stretch>
        </p:blipFill>
        <p:spPr>
          <a:xfrm>
            <a:off x="3870009" y="2355673"/>
            <a:ext cx="349566" cy="791216"/>
          </a:xfrm>
          <a:prstGeom prst="rect">
            <a:avLst/>
          </a:prstGeom>
          <a:noFill/>
          <a:ln cap="flat" cmpd="sng" w="9525">
            <a:solidFill>
              <a:srgbClr val="3D85C6"/>
            </a:solidFill>
            <a:prstDash val="solid"/>
            <a:round/>
            <a:headEnd len="sm" w="sm" type="none"/>
            <a:tailEnd len="sm" w="sm" type="none"/>
          </a:ln>
        </p:spPr>
      </p:pic>
      <p:pic>
        <p:nvPicPr>
          <p:cNvPr id="240" name="Google Shape;240;p28"/>
          <p:cNvPicPr preferRelativeResize="0"/>
          <p:nvPr/>
        </p:nvPicPr>
        <p:blipFill>
          <a:blip r:embed="rId21">
            <a:alphaModFix/>
          </a:blip>
          <a:stretch>
            <a:fillRect/>
          </a:stretch>
        </p:blipFill>
        <p:spPr>
          <a:xfrm>
            <a:off x="2711137" y="3181225"/>
            <a:ext cx="356500" cy="792276"/>
          </a:xfrm>
          <a:prstGeom prst="rect">
            <a:avLst/>
          </a:prstGeom>
          <a:noFill/>
          <a:ln cap="flat" cmpd="sng" w="9525">
            <a:solidFill>
              <a:srgbClr val="3D85C6"/>
            </a:solidFill>
            <a:prstDash val="solid"/>
            <a:round/>
            <a:headEnd len="sm" w="sm" type="none"/>
            <a:tailEnd len="sm" w="sm" type="none"/>
          </a:ln>
        </p:spPr>
      </p:pic>
      <p:pic>
        <p:nvPicPr>
          <p:cNvPr id="241" name="Google Shape;241;p28"/>
          <p:cNvPicPr preferRelativeResize="0"/>
          <p:nvPr/>
        </p:nvPicPr>
        <p:blipFill>
          <a:blip r:embed="rId22">
            <a:alphaModFix/>
          </a:blip>
          <a:stretch>
            <a:fillRect/>
          </a:stretch>
        </p:blipFill>
        <p:spPr>
          <a:xfrm>
            <a:off x="3099750" y="3183475"/>
            <a:ext cx="341475" cy="792250"/>
          </a:xfrm>
          <a:prstGeom prst="rect">
            <a:avLst/>
          </a:prstGeom>
          <a:noFill/>
          <a:ln cap="flat" cmpd="sng" w="9525">
            <a:solidFill>
              <a:srgbClr val="3D85C6"/>
            </a:solidFill>
            <a:prstDash val="solid"/>
            <a:round/>
            <a:headEnd len="sm" w="sm" type="none"/>
            <a:tailEnd len="sm" w="sm" type="none"/>
          </a:ln>
        </p:spPr>
      </p:pic>
      <p:pic>
        <p:nvPicPr>
          <p:cNvPr id="242" name="Google Shape;242;p28"/>
          <p:cNvPicPr preferRelativeResize="0"/>
          <p:nvPr/>
        </p:nvPicPr>
        <p:blipFill>
          <a:blip r:embed="rId23">
            <a:alphaModFix/>
          </a:blip>
          <a:stretch>
            <a:fillRect/>
          </a:stretch>
        </p:blipFill>
        <p:spPr>
          <a:xfrm>
            <a:off x="3473350" y="3182450"/>
            <a:ext cx="356500" cy="790006"/>
          </a:xfrm>
          <a:prstGeom prst="rect">
            <a:avLst/>
          </a:prstGeom>
          <a:noFill/>
          <a:ln cap="flat" cmpd="sng" w="9525">
            <a:solidFill>
              <a:srgbClr val="3D85C6"/>
            </a:solidFill>
            <a:prstDash val="solid"/>
            <a:round/>
            <a:headEnd len="sm" w="sm" type="none"/>
            <a:tailEnd len="sm" w="sm" type="none"/>
          </a:ln>
        </p:spPr>
      </p:pic>
      <p:pic>
        <p:nvPicPr>
          <p:cNvPr id="243" name="Google Shape;243;p28"/>
          <p:cNvPicPr preferRelativeResize="0"/>
          <p:nvPr/>
        </p:nvPicPr>
        <p:blipFill>
          <a:blip r:embed="rId24">
            <a:alphaModFix/>
          </a:blip>
          <a:stretch>
            <a:fillRect/>
          </a:stretch>
        </p:blipFill>
        <p:spPr>
          <a:xfrm>
            <a:off x="3861975" y="3181325"/>
            <a:ext cx="356500" cy="792240"/>
          </a:xfrm>
          <a:prstGeom prst="rect">
            <a:avLst/>
          </a:prstGeom>
          <a:noFill/>
          <a:ln cap="flat" cmpd="sng" w="9525">
            <a:solidFill>
              <a:srgbClr val="3D85C6"/>
            </a:solidFill>
            <a:prstDash val="solid"/>
            <a:round/>
            <a:headEnd len="sm" w="sm" type="none"/>
            <a:tailEnd len="sm" w="sm" type="none"/>
          </a:ln>
        </p:spPr>
      </p:pic>
      <p:pic>
        <p:nvPicPr>
          <p:cNvPr id="244" name="Google Shape;244;p28"/>
          <p:cNvPicPr preferRelativeResize="0"/>
          <p:nvPr/>
        </p:nvPicPr>
        <p:blipFill>
          <a:blip r:embed="rId25">
            <a:alphaModFix/>
          </a:blip>
          <a:stretch>
            <a:fillRect/>
          </a:stretch>
        </p:blipFill>
        <p:spPr>
          <a:xfrm>
            <a:off x="3099750" y="4011275"/>
            <a:ext cx="341475" cy="792250"/>
          </a:xfrm>
          <a:prstGeom prst="rect">
            <a:avLst/>
          </a:prstGeom>
          <a:noFill/>
          <a:ln cap="flat" cmpd="sng" w="9525">
            <a:solidFill>
              <a:srgbClr val="3D85C6"/>
            </a:solidFill>
            <a:prstDash val="solid"/>
            <a:round/>
            <a:headEnd len="sm" w="sm" type="none"/>
            <a:tailEnd len="sm" w="sm" type="none"/>
          </a:ln>
        </p:spPr>
      </p:pic>
      <p:pic>
        <p:nvPicPr>
          <p:cNvPr id="245" name="Google Shape;245;p28"/>
          <p:cNvPicPr preferRelativeResize="0"/>
          <p:nvPr/>
        </p:nvPicPr>
        <p:blipFill>
          <a:blip r:embed="rId26">
            <a:alphaModFix/>
          </a:blip>
          <a:stretch>
            <a:fillRect/>
          </a:stretch>
        </p:blipFill>
        <p:spPr>
          <a:xfrm>
            <a:off x="3473350" y="4008000"/>
            <a:ext cx="356500" cy="790022"/>
          </a:xfrm>
          <a:prstGeom prst="rect">
            <a:avLst/>
          </a:prstGeom>
          <a:noFill/>
          <a:ln cap="flat" cmpd="sng" w="9525">
            <a:solidFill>
              <a:srgbClr val="3D85C6"/>
            </a:solidFill>
            <a:prstDash val="solid"/>
            <a:round/>
            <a:headEnd len="sm" w="sm" type="none"/>
            <a:tailEnd len="sm" w="sm" type="none"/>
          </a:ln>
        </p:spPr>
      </p:pic>
      <p:pic>
        <p:nvPicPr>
          <p:cNvPr id="246" name="Google Shape;246;p28"/>
          <p:cNvPicPr preferRelativeResize="0"/>
          <p:nvPr/>
        </p:nvPicPr>
        <p:blipFill>
          <a:blip r:embed="rId27">
            <a:alphaModFix/>
          </a:blip>
          <a:stretch>
            <a:fillRect/>
          </a:stretch>
        </p:blipFill>
        <p:spPr>
          <a:xfrm>
            <a:off x="3861975" y="4008000"/>
            <a:ext cx="356500" cy="792240"/>
          </a:xfrm>
          <a:prstGeom prst="rect">
            <a:avLst/>
          </a:prstGeom>
          <a:noFill/>
          <a:ln cap="flat" cmpd="sng" w="9525">
            <a:solidFill>
              <a:srgbClr val="3D85C6"/>
            </a:solidFill>
            <a:prstDash val="solid"/>
            <a:round/>
            <a:headEnd len="sm" w="sm" type="none"/>
            <a:tailEnd len="sm" w="sm" type="none"/>
          </a:ln>
        </p:spPr>
      </p:pic>
      <p:pic>
        <p:nvPicPr>
          <p:cNvPr id="247" name="Google Shape;247;p28"/>
          <p:cNvPicPr preferRelativeResize="0"/>
          <p:nvPr/>
        </p:nvPicPr>
        <p:blipFill>
          <a:blip r:embed="rId28">
            <a:alphaModFix/>
          </a:blip>
          <a:stretch>
            <a:fillRect/>
          </a:stretch>
        </p:blipFill>
        <p:spPr>
          <a:xfrm>
            <a:off x="5361600" y="955900"/>
            <a:ext cx="341475" cy="700000"/>
          </a:xfrm>
          <a:prstGeom prst="rect">
            <a:avLst/>
          </a:prstGeom>
          <a:noFill/>
          <a:ln cap="flat" cmpd="sng" w="9525">
            <a:solidFill>
              <a:srgbClr val="3D85C6"/>
            </a:solidFill>
            <a:prstDash val="solid"/>
            <a:round/>
            <a:headEnd len="sm" w="sm" type="none"/>
            <a:tailEnd len="sm" w="sm" type="none"/>
          </a:ln>
        </p:spPr>
      </p:pic>
      <p:pic>
        <p:nvPicPr>
          <p:cNvPr id="248" name="Google Shape;248;p28"/>
          <p:cNvPicPr preferRelativeResize="0"/>
          <p:nvPr/>
        </p:nvPicPr>
        <p:blipFill>
          <a:blip r:embed="rId29">
            <a:alphaModFix/>
          </a:blip>
          <a:stretch>
            <a:fillRect/>
          </a:stretch>
        </p:blipFill>
        <p:spPr>
          <a:xfrm>
            <a:off x="5755675" y="955900"/>
            <a:ext cx="356500" cy="700000"/>
          </a:xfrm>
          <a:prstGeom prst="rect">
            <a:avLst/>
          </a:prstGeom>
          <a:noFill/>
          <a:ln cap="flat" cmpd="sng" w="9525">
            <a:solidFill>
              <a:srgbClr val="3D85C6"/>
            </a:solidFill>
            <a:prstDash val="solid"/>
            <a:round/>
            <a:headEnd len="sm" w="sm" type="none"/>
            <a:tailEnd len="sm" w="sm" type="none"/>
          </a:ln>
        </p:spPr>
      </p:pic>
      <p:pic>
        <p:nvPicPr>
          <p:cNvPr id="249" name="Google Shape;249;p28"/>
          <p:cNvPicPr preferRelativeResize="0"/>
          <p:nvPr/>
        </p:nvPicPr>
        <p:blipFill>
          <a:blip r:embed="rId30">
            <a:alphaModFix/>
          </a:blip>
          <a:stretch>
            <a:fillRect/>
          </a:stretch>
        </p:blipFill>
        <p:spPr>
          <a:xfrm>
            <a:off x="6164763" y="955925"/>
            <a:ext cx="341475" cy="701976"/>
          </a:xfrm>
          <a:prstGeom prst="rect">
            <a:avLst/>
          </a:prstGeom>
          <a:noFill/>
          <a:ln cap="flat" cmpd="sng" w="9525">
            <a:solidFill>
              <a:srgbClr val="3D85C6"/>
            </a:solidFill>
            <a:prstDash val="solid"/>
            <a:round/>
            <a:headEnd len="sm" w="sm" type="none"/>
            <a:tailEnd len="sm" w="sm" type="none"/>
          </a:ln>
        </p:spPr>
      </p:pic>
      <p:pic>
        <p:nvPicPr>
          <p:cNvPr id="250" name="Google Shape;250;p28"/>
          <p:cNvPicPr preferRelativeResize="0"/>
          <p:nvPr/>
        </p:nvPicPr>
        <p:blipFill>
          <a:blip r:embed="rId31">
            <a:alphaModFix/>
          </a:blip>
          <a:stretch>
            <a:fillRect/>
          </a:stretch>
        </p:blipFill>
        <p:spPr>
          <a:xfrm>
            <a:off x="6558850" y="955900"/>
            <a:ext cx="341475" cy="700000"/>
          </a:xfrm>
          <a:prstGeom prst="rect">
            <a:avLst/>
          </a:prstGeom>
          <a:noFill/>
          <a:ln cap="flat" cmpd="sng" w="9525">
            <a:solidFill>
              <a:srgbClr val="3D85C6"/>
            </a:solidFill>
            <a:prstDash val="solid"/>
            <a:round/>
            <a:headEnd len="sm" w="sm" type="none"/>
            <a:tailEnd len="sm" w="sm" type="none"/>
          </a:ln>
        </p:spPr>
      </p:pic>
      <p:pic>
        <p:nvPicPr>
          <p:cNvPr id="251" name="Google Shape;251;p28"/>
          <p:cNvPicPr preferRelativeResize="0"/>
          <p:nvPr/>
        </p:nvPicPr>
        <p:blipFill>
          <a:blip r:embed="rId32">
            <a:alphaModFix/>
          </a:blip>
          <a:stretch>
            <a:fillRect/>
          </a:stretch>
        </p:blipFill>
        <p:spPr>
          <a:xfrm>
            <a:off x="5361588" y="1693050"/>
            <a:ext cx="341475" cy="700000"/>
          </a:xfrm>
          <a:prstGeom prst="rect">
            <a:avLst/>
          </a:prstGeom>
          <a:noFill/>
          <a:ln cap="flat" cmpd="sng" w="9525">
            <a:solidFill>
              <a:srgbClr val="3D85C6"/>
            </a:solidFill>
            <a:prstDash val="solid"/>
            <a:round/>
            <a:headEnd len="sm" w="sm" type="none"/>
            <a:tailEnd len="sm" w="sm" type="none"/>
          </a:ln>
        </p:spPr>
      </p:pic>
      <p:pic>
        <p:nvPicPr>
          <p:cNvPr id="252" name="Google Shape;252;p28"/>
          <p:cNvPicPr preferRelativeResize="0"/>
          <p:nvPr/>
        </p:nvPicPr>
        <p:blipFill>
          <a:blip r:embed="rId33">
            <a:alphaModFix/>
          </a:blip>
          <a:stretch>
            <a:fillRect/>
          </a:stretch>
        </p:blipFill>
        <p:spPr>
          <a:xfrm>
            <a:off x="5758825" y="1693125"/>
            <a:ext cx="356500" cy="700000"/>
          </a:xfrm>
          <a:prstGeom prst="rect">
            <a:avLst/>
          </a:prstGeom>
          <a:noFill/>
          <a:ln cap="flat" cmpd="sng" w="9525">
            <a:solidFill>
              <a:srgbClr val="3D85C6"/>
            </a:solidFill>
            <a:prstDash val="solid"/>
            <a:round/>
            <a:headEnd len="sm" w="sm" type="none"/>
            <a:tailEnd len="sm" w="sm" type="none"/>
          </a:ln>
        </p:spPr>
      </p:pic>
      <p:pic>
        <p:nvPicPr>
          <p:cNvPr id="253" name="Google Shape;253;p28"/>
          <p:cNvPicPr preferRelativeResize="0"/>
          <p:nvPr/>
        </p:nvPicPr>
        <p:blipFill>
          <a:blip r:embed="rId34">
            <a:alphaModFix/>
          </a:blip>
          <a:stretch>
            <a:fillRect/>
          </a:stretch>
        </p:blipFill>
        <p:spPr>
          <a:xfrm>
            <a:off x="6165175" y="1695075"/>
            <a:ext cx="341475" cy="698076"/>
          </a:xfrm>
          <a:prstGeom prst="rect">
            <a:avLst/>
          </a:prstGeom>
          <a:noFill/>
          <a:ln cap="flat" cmpd="sng" w="9525">
            <a:solidFill>
              <a:srgbClr val="3D85C6"/>
            </a:solidFill>
            <a:prstDash val="solid"/>
            <a:round/>
            <a:headEnd len="sm" w="sm" type="none"/>
            <a:tailEnd len="sm" w="sm" type="none"/>
          </a:ln>
        </p:spPr>
      </p:pic>
      <p:pic>
        <p:nvPicPr>
          <p:cNvPr id="254" name="Google Shape;254;p28"/>
          <p:cNvPicPr preferRelativeResize="0"/>
          <p:nvPr/>
        </p:nvPicPr>
        <p:blipFill>
          <a:blip r:embed="rId35">
            <a:alphaModFix/>
          </a:blip>
          <a:stretch>
            <a:fillRect/>
          </a:stretch>
        </p:blipFill>
        <p:spPr>
          <a:xfrm>
            <a:off x="6556863" y="1693050"/>
            <a:ext cx="341475" cy="700000"/>
          </a:xfrm>
          <a:prstGeom prst="rect">
            <a:avLst/>
          </a:prstGeom>
          <a:noFill/>
          <a:ln cap="flat" cmpd="sng" w="9525">
            <a:solidFill>
              <a:srgbClr val="3D85C6"/>
            </a:solidFill>
            <a:prstDash val="solid"/>
            <a:round/>
            <a:headEnd len="sm" w="sm" type="none"/>
            <a:tailEnd len="sm" w="sm" type="none"/>
          </a:ln>
        </p:spPr>
      </p:pic>
      <p:pic>
        <p:nvPicPr>
          <p:cNvPr id="255" name="Google Shape;255;p28"/>
          <p:cNvPicPr preferRelativeResize="0"/>
          <p:nvPr/>
        </p:nvPicPr>
        <p:blipFill>
          <a:blip r:embed="rId36">
            <a:alphaModFix/>
          </a:blip>
          <a:stretch>
            <a:fillRect/>
          </a:stretch>
        </p:blipFill>
        <p:spPr>
          <a:xfrm>
            <a:off x="5763188" y="2430350"/>
            <a:ext cx="341475" cy="700000"/>
          </a:xfrm>
          <a:prstGeom prst="rect">
            <a:avLst/>
          </a:prstGeom>
          <a:noFill/>
          <a:ln cap="flat" cmpd="sng" w="9525">
            <a:solidFill>
              <a:srgbClr val="3D85C6"/>
            </a:solidFill>
            <a:prstDash val="solid"/>
            <a:round/>
            <a:headEnd len="sm" w="sm" type="none"/>
            <a:tailEnd len="sm" w="sm" type="none"/>
          </a:ln>
        </p:spPr>
      </p:pic>
      <p:pic>
        <p:nvPicPr>
          <p:cNvPr id="256" name="Google Shape;256;p28"/>
          <p:cNvPicPr preferRelativeResize="0"/>
          <p:nvPr/>
        </p:nvPicPr>
        <p:blipFill>
          <a:blip r:embed="rId37">
            <a:alphaModFix/>
          </a:blip>
          <a:stretch>
            <a:fillRect/>
          </a:stretch>
        </p:blipFill>
        <p:spPr>
          <a:xfrm>
            <a:off x="6158875" y="2430325"/>
            <a:ext cx="341475" cy="698074"/>
          </a:xfrm>
          <a:prstGeom prst="rect">
            <a:avLst/>
          </a:prstGeom>
          <a:noFill/>
          <a:ln cap="flat" cmpd="sng" w="9525">
            <a:solidFill>
              <a:srgbClr val="3D85C6"/>
            </a:solidFill>
            <a:prstDash val="solid"/>
            <a:round/>
            <a:headEnd len="sm" w="sm" type="none"/>
            <a:tailEnd len="sm" w="sm" type="none"/>
          </a:ln>
        </p:spPr>
      </p:pic>
      <p:pic>
        <p:nvPicPr>
          <p:cNvPr id="257" name="Google Shape;257;p28"/>
          <p:cNvPicPr preferRelativeResize="0"/>
          <p:nvPr/>
        </p:nvPicPr>
        <p:blipFill rotWithShape="1">
          <a:blip r:embed="rId38">
            <a:alphaModFix/>
          </a:blip>
          <a:srcRect b="0" l="0" r="-8401" t="0"/>
          <a:stretch/>
        </p:blipFill>
        <p:spPr>
          <a:xfrm>
            <a:off x="6554550" y="2430200"/>
            <a:ext cx="341475" cy="700000"/>
          </a:xfrm>
          <a:prstGeom prst="rect">
            <a:avLst/>
          </a:prstGeom>
          <a:noFill/>
          <a:ln cap="flat" cmpd="sng" w="9525">
            <a:solidFill>
              <a:srgbClr val="3D85C6"/>
            </a:solidFill>
            <a:prstDash val="solid"/>
            <a:round/>
            <a:headEnd len="sm" w="sm" type="none"/>
            <a:tailEnd len="sm" w="sm" type="none"/>
          </a:ln>
        </p:spPr>
      </p:pic>
      <p:pic>
        <p:nvPicPr>
          <p:cNvPr id="258" name="Google Shape;258;p28"/>
          <p:cNvPicPr preferRelativeResize="0"/>
          <p:nvPr/>
        </p:nvPicPr>
        <p:blipFill>
          <a:blip r:embed="rId39">
            <a:alphaModFix/>
          </a:blip>
          <a:stretch>
            <a:fillRect/>
          </a:stretch>
        </p:blipFill>
        <p:spPr>
          <a:xfrm>
            <a:off x="8109451" y="953525"/>
            <a:ext cx="356500" cy="792222"/>
          </a:xfrm>
          <a:prstGeom prst="rect">
            <a:avLst/>
          </a:prstGeom>
          <a:noFill/>
          <a:ln cap="flat" cmpd="sng" w="9525">
            <a:solidFill>
              <a:srgbClr val="3D85C6"/>
            </a:solidFill>
            <a:prstDash val="solid"/>
            <a:round/>
            <a:headEnd len="sm" w="sm" type="none"/>
            <a:tailEnd len="sm" w="sm" type="none"/>
          </a:ln>
        </p:spPr>
      </p:pic>
      <p:pic>
        <p:nvPicPr>
          <p:cNvPr id="259" name="Google Shape;259;p28"/>
          <p:cNvPicPr preferRelativeResize="0"/>
          <p:nvPr/>
        </p:nvPicPr>
        <p:blipFill>
          <a:blip r:embed="rId40">
            <a:alphaModFix/>
          </a:blip>
          <a:stretch>
            <a:fillRect/>
          </a:stretch>
        </p:blipFill>
        <p:spPr>
          <a:xfrm>
            <a:off x="8536371" y="953525"/>
            <a:ext cx="356500" cy="792232"/>
          </a:xfrm>
          <a:prstGeom prst="rect">
            <a:avLst/>
          </a:prstGeom>
          <a:noFill/>
          <a:ln cap="flat" cmpd="sng" w="9525">
            <a:solidFill>
              <a:srgbClr val="3D85C6"/>
            </a:solidFill>
            <a:prstDash val="solid"/>
            <a:round/>
            <a:headEnd len="sm" w="sm" type="none"/>
            <a:tailEnd len="sm" w="sm" type="none"/>
          </a:ln>
        </p:spPr>
      </p:pic>
      <p:sp>
        <p:nvSpPr>
          <p:cNvPr id="260" name="Google Shape;260;p28"/>
          <p:cNvSpPr txBox="1"/>
          <p:nvPr/>
        </p:nvSpPr>
        <p:spPr>
          <a:xfrm>
            <a:off x="6556275" y="4172650"/>
            <a:ext cx="2342700" cy="6276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700" u="sng">
                <a:solidFill>
                  <a:schemeClr val="accent1"/>
                </a:solidFill>
                <a:hlinkClick r:id="rId41">
                  <a:extLst>
                    <a:ext uri="{A12FA001-AC4F-418D-AE19-62706E023703}">
                      <ahyp:hlinkClr val="tx"/>
                    </a:ext>
                  </a:extLst>
                </a:hlinkClick>
              </a:rPr>
              <a:t>https://www.figma.com/proto/nmPMxxBn4PxLXwoK8y6U8p/Caps.-Camila-Rolon?node-id=89%3A602&amp;scaling=scale-down&amp;page-id=82%3A1173&amp;starting-point-node-id=89%3A602</a:t>
            </a:r>
            <a:endParaRPr sz="1000">
              <a:solidFill>
                <a:schemeClr val="accent1"/>
              </a:solidFill>
            </a:endParaRPr>
          </a:p>
        </p:txBody>
      </p:sp>
      <p:sp>
        <p:nvSpPr>
          <p:cNvPr id="261" name="Google Shape;261;p28"/>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65" name="Shape 265"/>
        <p:cNvGrpSpPr/>
        <p:nvPr/>
      </p:nvGrpSpPr>
      <p:grpSpPr>
        <a:xfrm>
          <a:off x="0" y="0"/>
          <a:ext cx="0" cy="0"/>
          <a:chOff x="0" y="0"/>
          <a:chExt cx="0" cy="0"/>
        </a:xfrm>
      </p:grpSpPr>
      <p:sp>
        <p:nvSpPr>
          <p:cNvPr id="266" name="Google Shape;266;p29"/>
          <p:cNvSpPr txBox="1"/>
          <p:nvPr>
            <p:ph type="title"/>
          </p:nvPr>
        </p:nvSpPr>
        <p:spPr>
          <a:xfrm>
            <a:off x="225" y="526350"/>
            <a:ext cx="91440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sz="5900"/>
              <a:t>ANÁLISIS</a:t>
            </a:r>
            <a:r>
              <a:rPr lang="es-419" sz="5900"/>
              <a:t> HEURÍSTICO</a:t>
            </a:r>
            <a:endParaRPr sz="5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aphicFrame>
        <p:nvGraphicFramePr>
          <p:cNvPr id="271" name="Google Shape;271;p30"/>
          <p:cNvGraphicFramePr/>
          <p:nvPr/>
        </p:nvGraphicFramePr>
        <p:xfrm>
          <a:off x="820125" y="170625"/>
          <a:ext cx="3000000" cy="3000000"/>
        </p:xfrm>
        <a:graphic>
          <a:graphicData uri="http://schemas.openxmlformats.org/drawingml/2006/table">
            <a:tbl>
              <a:tblPr>
                <a:noFill/>
                <a:tableStyleId>{4A4DF84D-343F-499E-AEE2-105DE82810FB}</a:tableStyleId>
              </a:tblPr>
              <a:tblGrid>
                <a:gridCol w="2654900"/>
                <a:gridCol w="2009850"/>
                <a:gridCol w="2934100"/>
              </a:tblGrid>
              <a:tr h="327200">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PRINCIPIO</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CUMPLE / NO CUMPLE</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DETALLE</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r>
              <a:tr h="807400">
                <a:tc>
                  <a:txBody>
                    <a:bodyPr/>
                    <a:lstStyle/>
                    <a:p>
                      <a:pPr indent="0" lvl="0" marL="0" rtl="0" algn="l">
                        <a:spcBef>
                          <a:spcPts val="0"/>
                        </a:spcBef>
                        <a:spcAft>
                          <a:spcPts val="0"/>
                        </a:spcAft>
                        <a:buNone/>
                      </a:pPr>
                      <a:r>
                        <a:rPr lang="es-419">
                          <a:latin typeface="Old Standard TT"/>
                          <a:ea typeface="Old Standard TT"/>
                          <a:cs typeface="Old Standard TT"/>
                          <a:sym typeface="Old Standard TT"/>
                        </a:rPr>
                        <a:t>Visibilidad del estado del sistema</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La barra superior con pestaña tiene marcado el sector en el que se encuentra el usuario.</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Relación entre el sistema y el mundo real</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NO 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Cuando se puedan agregar </a:t>
                      </a:r>
                      <a:r>
                        <a:rPr lang="es-419" sz="1300">
                          <a:latin typeface="Old Standard TT"/>
                          <a:ea typeface="Old Standard TT"/>
                          <a:cs typeface="Old Standard TT"/>
                          <a:sym typeface="Old Standard TT"/>
                        </a:rPr>
                        <a:t>imágenes</a:t>
                      </a:r>
                      <a:r>
                        <a:rPr lang="es-419" sz="1300">
                          <a:latin typeface="Old Standard TT"/>
                          <a:ea typeface="Old Standard TT"/>
                          <a:cs typeface="Old Standard TT"/>
                          <a:sym typeface="Old Standard TT"/>
                        </a:rPr>
                        <a:t> tendrá </a:t>
                      </a:r>
                      <a:r>
                        <a:rPr lang="es-419" sz="1300">
                          <a:latin typeface="Old Standard TT"/>
                          <a:ea typeface="Old Standard TT"/>
                          <a:cs typeface="Old Standard TT"/>
                          <a:sym typeface="Old Standard TT"/>
                        </a:rPr>
                        <a:t>relación</a:t>
                      </a:r>
                      <a:r>
                        <a:rPr lang="es-419" sz="1300">
                          <a:latin typeface="Old Standard TT"/>
                          <a:ea typeface="Old Standard TT"/>
                          <a:cs typeface="Old Standard TT"/>
                          <a:sym typeface="Old Standard TT"/>
                        </a:rPr>
                        <a:t> con la realidad.</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01675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Libertad y control por parte del usuario</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El usuario tiene la </a:t>
                      </a:r>
                      <a:r>
                        <a:rPr lang="es-419" sz="1300">
                          <a:latin typeface="Old Standard TT"/>
                          <a:ea typeface="Old Standard TT"/>
                          <a:cs typeface="Old Standard TT"/>
                          <a:sym typeface="Old Standard TT"/>
                        </a:rPr>
                        <a:t>opción</a:t>
                      </a:r>
                      <a:r>
                        <a:rPr lang="es-419" sz="1300">
                          <a:latin typeface="Old Standard TT"/>
                          <a:ea typeface="Old Standard TT"/>
                          <a:cs typeface="Old Standard TT"/>
                          <a:sym typeface="Old Standard TT"/>
                        </a:rPr>
                        <a:t> de volver atrás en toda </a:t>
                      </a:r>
                      <a:r>
                        <a:rPr lang="es-419" sz="1300">
                          <a:latin typeface="Old Standard TT"/>
                          <a:ea typeface="Old Standard TT"/>
                          <a:cs typeface="Old Standard TT"/>
                          <a:sym typeface="Old Standard TT"/>
                        </a:rPr>
                        <a:t>decisión</a:t>
                      </a:r>
                      <a:r>
                        <a:rPr lang="es-419" sz="1300">
                          <a:latin typeface="Old Standard TT"/>
                          <a:ea typeface="Old Standard TT"/>
                          <a:cs typeface="Old Standard TT"/>
                          <a:sym typeface="Old Standard TT"/>
                        </a:rPr>
                        <a:t> que toma durante la </a:t>
                      </a:r>
                      <a:r>
                        <a:rPr lang="es-419" sz="1300">
                          <a:latin typeface="Old Standard TT"/>
                          <a:ea typeface="Old Standard TT"/>
                          <a:cs typeface="Old Standard TT"/>
                          <a:sym typeface="Old Standard TT"/>
                        </a:rPr>
                        <a:t>elección</a:t>
                      </a:r>
                      <a:r>
                        <a:rPr lang="es-419" sz="1300">
                          <a:latin typeface="Old Standard TT"/>
                          <a:ea typeface="Old Standard TT"/>
                          <a:cs typeface="Old Standard TT"/>
                          <a:sym typeface="Old Standard TT"/>
                        </a:rPr>
                        <a:t> de turno, o exploración de profesionales.</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Consistencia y Estándares</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Se respeta el diseño a la hora de los iconos tanto de agenda, </a:t>
                      </a:r>
                      <a:r>
                        <a:rPr lang="es-419" sz="1300">
                          <a:latin typeface="Old Standard TT"/>
                          <a:ea typeface="Old Standard TT"/>
                          <a:cs typeface="Old Standard TT"/>
                          <a:sym typeface="Old Standard TT"/>
                        </a:rPr>
                        <a:t>búsqueda</a:t>
                      </a:r>
                      <a:r>
                        <a:rPr lang="es-419" sz="1300">
                          <a:latin typeface="Old Standard TT"/>
                          <a:ea typeface="Old Standard TT"/>
                          <a:cs typeface="Old Standard TT"/>
                          <a:sym typeface="Old Standard TT"/>
                        </a:rPr>
                        <a:t> de turnos y perfil.</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Prevención de Errores</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Antes de la asignación del turno se le solicita al usuario la </a:t>
                      </a:r>
                      <a:r>
                        <a:rPr lang="es-419" sz="1300">
                          <a:latin typeface="Old Standard TT"/>
                          <a:ea typeface="Old Standard TT"/>
                          <a:cs typeface="Old Standard TT"/>
                          <a:sym typeface="Old Standard TT"/>
                        </a:rPr>
                        <a:t>confirmación</a:t>
                      </a:r>
                      <a:r>
                        <a:rPr lang="es-419" sz="1300">
                          <a:latin typeface="Old Standard TT"/>
                          <a:ea typeface="Old Standard TT"/>
                          <a:cs typeface="Old Standard TT"/>
                          <a:sym typeface="Old Standard TT"/>
                        </a:rPr>
                        <a:t> de </a:t>
                      </a:r>
                      <a:r>
                        <a:rPr lang="es-419" sz="1300">
                          <a:latin typeface="Old Standard TT"/>
                          <a:ea typeface="Old Standard TT"/>
                          <a:cs typeface="Old Standard TT"/>
                          <a:sym typeface="Old Standard TT"/>
                        </a:rPr>
                        <a:t>elección</a:t>
                      </a:r>
                      <a:r>
                        <a:rPr lang="es-419" sz="1300">
                          <a:latin typeface="Old Standard TT"/>
                          <a:ea typeface="Old Standard TT"/>
                          <a:cs typeface="Old Standard TT"/>
                          <a:sym typeface="Old Standard TT"/>
                        </a:rPr>
                        <a:t> del mismo.</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272" name="Google Shape;272;p30"/>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aphicFrame>
        <p:nvGraphicFramePr>
          <p:cNvPr id="277" name="Google Shape;277;p31"/>
          <p:cNvGraphicFramePr/>
          <p:nvPr/>
        </p:nvGraphicFramePr>
        <p:xfrm>
          <a:off x="807850" y="185100"/>
          <a:ext cx="3000000" cy="3000000"/>
        </p:xfrm>
        <a:graphic>
          <a:graphicData uri="http://schemas.openxmlformats.org/drawingml/2006/table">
            <a:tbl>
              <a:tblPr>
                <a:noFill/>
                <a:tableStyleId>{4A4DF84D-343F-499E-AEE2-105DE82810FB}</a:tableStyleId>
              </a:tblPr>
              <a:tblGrid>
                <a:gridCol w="2654900"/>
                <a:gridCol w="2009850"/>
                <a:gridCol w="2934100"/>
              </a:tblGrid>
              <a:tr h="327200">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PRINCIPIO</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CUMPLE / NO CUMPLE</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c>
                  <a:txBody>
                    <a:bodyPr/>
                    <a:lstStyle/>
                    <a:p>
                      <a:pPr indent="0" lvl="0" marL="0" rtl="0" algn="ctr">
                        <a:spcBef>
                          <a:spcPts val="0"/>
                        </a:spcBef>
                        <a:spcAft>
                          <a:spcPts val="0"/>
                        </a:spcAft>
                        <a:buNone/>
                      </a:pPr>
                      <a:r>
                        <a:rPr b="1" lang="es-419" sz="1200">
                          <a:latin typeface="Old Standard TT"/>
                          <a:ea typeface="Old Standard TT"/>
                          <a:cs typeface="Old Standard TT"/>
                          <a:sym typeface="Old Standard TT"/>
                        </a:rPr>
                        <a:t>DETALLE</a:t>
                      </a:r>
                      <a:endParaRPr b="1"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gradFill>
                      <a:gsLst>
                        <a:gs pos="0">
                          <a:srgbClr val="D4E5F5"/>
                        </a:gs>
                        <a:gs pos="100000">
                          <a:srgbClr val="70A4D5"/>
                        </a:gs>
                      </a:gsLst>
                      <a:path path="circle">
                        <a:fillToRect b="50%" l="50%" r="50%" t="50%"/>
                      </a:path>
                      <a:tileRect/>
                    </a:gradFill>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Minimizar el uso de la memoria</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El usuario tiene en todos los pasos de búsqueda de turno el nombre del profesional al cual está buscando turno.</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Flexibilidad y Eficiencia de uso</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NO 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Podríamos agregar diferentes tipos de filtros.</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01675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Diseño Minimalista</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FA8DC"/>
                    </a:solidFill>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El diseño es claro, incluso cuando se agreguen las imágenes será aún más claro manteniendo lo mínimo indispensable.</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74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Reconocer, Diagnosticar, Recuperarse de los errores</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NO 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La aplicación aún no dispone de la opción de cancelar un turno, cuando lo haga debe tener un cartel confirmando si está seguro de realizarlo.</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60500">
                <a:tc>
                  <a:txBody>
                    <a:bodyPr/>
                    <a:lstStyle/>
                    <a:p>
                      <a:pPr indent="0" lvl="0" marL="0" rtl="0" algn="l">
                        <a:spcBef>
                          <a:spcPts val="0"/>
                        </a:spcBef>
                        <a:spcAft>
                          <a:spcPts val="0"/>
                        </a:spcAft>
                        <a:buNone/>
                      </a:pPr>
                      <a:r>
                        <a:rPr lang="es-419" sz="1200">
                          <a:latin typeface="Old Standard TT"/>
                          <a:ea typeface="Old Standard TT"/>
                          <a:cs typeface="Old Standard TT"/>
                          <a:sym typeface="Old Standard TT"/>
                        </a:rPr>
                        <a:t>Ayuda y documentación</a:t>
                      </a:r>
                      <a:endParaRPr sz="12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419">
                          <a:latin typeface="Old Standard TT"/>
                          <a:ea typeface="Old Standard TT"/>
                          <a:cs typeface="Old Standard TT"/>
                          <a:sym typeface="Old Standard TT"/>
                        </a:rPr>
                        <a:t>NO CUMPLE</a:t>
                      </a:r>
                      <a:endParaRPr>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419" sz="1300">
                          <a:latin typeface="Old Standard TT"/>
                          <a:ea typeface="Old Standard TT"/>
                          <a:cs typeface="Old Standard TT"/>
                          <a:sym typeface="Old Standard TT"/>
                        </a:rPr>
                        <a:t>Sugerimos agregar sección  de ayuda</a:t>
                      </a:r>
                      <a:endParaRPr sz="1300">
                        <a:latin typeface="Old Standard TT"/>
                        <a:ea typeface="Old Standard TT"/>
                        <a:cs typeface="Old Standard TT"/>
                        <a:sym typeface="Old Standard T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278" name="Google Shape;278;p31"/>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idx="4294967295" type="body"/>
          </p:nvPr>
        </p:nvSpPr>
        <p:spPr>
          <a:xfrm>
            <a:off x="311625" y="1101700"/>
            <a:ext cx="8520600" cy="4010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s-419"/>
              <a:t>1- Problema: ¿Cuál es la hipótesis?</a:t>
            </a:r>
            <a:r>
              <a:rPr lang="es-419"/>
              <a:t>En</a:t>
            </a:r>
            <a:r>
              <a:rPr b="1" lang="es-419"/>
              <a:t> </a:t>
            </a:r>
            <a:r>
              <a:rPr lang="es-419"/>
              <a:t>l</a:t>
            </a:r>
            <a:r>
              <a:rPr lang="es-419"/>
              <a:t>os Centros de atención primaria de salud los turnos para los distintos especialistas que atienden se otorgan una vez al mes generando así largas filas, a las cuales muchas veces las personas no pueden asistir, cada una por distintas situaciones, laborales, de salud, etc. </a:t>
            </a:r>
            <a:r>
              <a:rPr lang="es-419"/>
              <a:t>imposibilitando</a:t>
            </a:r>
            <a:r>
              <a:rPr lang="es-419"/>
              <a:t> así el acceso a la salud.</a:t>
            </a:r>
            <a:endParaRPr/>
          </a:p>
          <a:p>
            <a:pPr indent="0" lvl="0" marL="0" rtl="0" algn="l">
              <a:spcBef>
                <a:spcPts val="1200"/>
              </a:spcBef>
              <a:spcAft>
                <a:spcPts val="0"/>
              </a:spcAft>
              <a:buNone/>
            </a:pPr>
            <a:r>
              <a:rPr b="1" lang="es-419"/>
              <a:t>2- Objetivo:</a:t>
            </a:r>
            <a:r>
              <a:rPr lang="es-419"/>
              <a:t> Con ésta aplicación buscamos facilitar la solicitud de turnos, pudiendolos tramitar a </a:t>
            </a:r>
            <a:r>
              <a:rPr lang="es-419"/>
              <a:t>través</a:t>
            </a:r>
            <a:r>
              <a:rPr lang="es-419"/>
              <a:t> de la misma, con la comodidad de hacerlo desde cualquier lugar.</a:t>
            </a:r>
            <a:endParaRPr/>
          </a:p>
          <a:p>
            <a:pPr indent="0" lvl="0" marL="0" rtl="0" algn="l">
              <a:spcBef>
                <a:spcPts val="1200"/>
              </a:spcBef>
              <a:spcAft>
                <a:spcPts val="0"/>
              </a:spcAft>
              <a:buNone/>
            </a:pPr>
            <a:r>
              <a:rPr b="1" lang="es-419"/>
              <a:t>3- Solución: ¿ Qué proponemos? </a:t>
            </a:r>
            <a:r>
              <a:rPr lang="es-419"/>
              <a:t>Desarrollar una app con las siguientes funciones:</a:t>
            </a:r>
            <a:endParaRPr/>
          </a:p>
          <a:p>
            <a:pPr indent="0" lvl="0" marL="0" rtl="0" algn="l">
              <a:spcBef>
                <a:spcPts val="1200"/>
              </a:spcBef>
              <a:spcAft>
                <a:spcPts val="0"/>
              </a:spcAft>
              <a:buNone/>
            </a:pPr>
            <a:r>
              <a:rPr b="1" lang="es-419"/>
              <a:t>   </a:t>
            </a:r>
            <a:r>
              <a:rPr lang="es-419"/>
              <a:t> La opción de sacar turnos para distintas </a:t>
            </a:r>
            <a:r>
              <a:rPr lang="es-419"/>
              <a:t>especialidades</a:t>
            </a:r>
            <a:endParaRPr/>
          </a:p>
          <a:p>
            <a:pPr indent="0" lvl="0" marL="0" rtl="0" algn="l">
              <a:spcBef>
                <a:spcPts val="1200"/>
              </a:spcBef>
              <a:spcAft>
                <a:spcPts val="0"/>
              </a:spcAft>
              <a:buNone/>
            </a:pPr>
            <a:r>
              <a:rPr lang="es-419"/>
              <a:t>    Elegir con cual de los profesionales de la misma especialidad quieren sacar turno.</a:t>
            </a:r>
            <a:endParaRPr/>
          </a:p>
          <a:p>
            <a:pPr indent="0" lvl="0" marL="0" rtl="0" algn="l">
              <a:spcBef>
                <a:spcPts val="1200"/>
              </a:spcBef>
              <a:spcAft>
                <a:spcPts val="1200"/>
              </a:spcAft>
              <a:buNone/>
            </a:pPr>
            <a:r>
              <a:t/>
            </a:r>
            <a:endParaRPr/>
          </a:p>
        </p:txBody>
      </p:sp>
      <p:sp>
        <p:nvSpPr>
          <p:cNvPr id="69" name="Google Shape;69;p14"/>
          <p:cNvSpPr/>
          <p:nvPr/>
        </p:nvSpPr>
        <p:spPr>
          <a:xfrm>
            <a:off x="362625" y="3765375"/>
            <a:ext cx="133200" cy="125700"/>
          </a:xfrm>
          <a:prstGeom prst="star5">
            <a:avLst>
              <a:gd fmla="val 19098" name="adj"/>
              <a:gd fmla="val 105146" name="hf"/>
              <a:gd fmla="val 110557" name="vf"/>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62625" y="4248900"/>
            <a:ext cx="133200" cy="125700"/>
          </a:xfrm>
          <a:prstGeom prst="star5">
            <a:avLst>
              <a:gd fmla="val 19098" name="adj"/>
              <a:gd fmla="val 105146" name="hf"/>
              <a:gd fmla="val 110557" name="vf"/>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362625" y="296825"/>
            <a:ext cx="8520600" cy="761400"/>
          </a:xfrm>
          <a:prstGeom prst="rect">
            <a:avLst/>
          </a:prstGeom>
          <a:solidFill>
            <a:srgbClr val="0B5394"/>
          </a:solidFill>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419" sz="4000">
                <a:solidFill>
                  <a:schemeClr val="lt1"/>
                </a:solidFill>
              </a:rPr>
              <a:t>Gestor de turnos Caps. Camila Rolón</a:t>
            </a:r>
            <a:endParaRPr b="1" sz="4000">
              <a:solidFill>
                <a:schemeClr val="lt1"/>
              </a:solidFill>
            </a:endParaRPr>
          </a:p>
        </p:txBody>
      </p:sp>
      <p:sp>
        <p:nvSpPr>
          <p:cNvPr id="72" name="Google Shape;72;p14"/>
          <p:cNvSpPr txBox="1"/>
          <p:nvPr/>
        </p:nvSpPr>
        <p:spPr>
          <a:xfrm>
            <a:off x="0" y="4918250"/>
            <a:ext cx="90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73" name="Google Shape;73;p14"/>
          <p:cNvSpPr/>
          <p:nvPr/>
        </p:nvSpPr>
        <p:spPr>
          <a:xfrm>
            <a:off x="126100" y="4824925"/>
            <a:ext cx="8952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sp>
        <p:nvSpPr>
          <p:cNvPr id="283" name="Google Shape;283;p32"/>
          <p:cNvSpPr txBox="1"/>
          <p:nvPr>
            <p:ph type="ctrTitle"/>
          </p:nvPr>
        </p:nvSpPr>
        <p:spPr>
          <a:xfrm>
            <a:off x="146000" y="1893300"/>
            <a:ext cx="8860200" cy="72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26190"/>
              <a:buFont typeface="Arial"/>
              <a:buNone/>
            </a:pPr>
            <a:r>
              <a:rPr lang="es-419"/>
              <a:t>3r</a:t>
            </a:r>
            <a:r>
              <a:rPr lang="es-419"/>
              <a:t>a ENTREGA PROYECTO FINAL</a:t>
            </a:r>
            <a:endParaRPr/>
          </a:p>
        </p:txBody>
      </p:sp>
      <p:sp>
        <p:nvSpPr>
          <p:cNvPr id="284" name="Google Shape;284;p3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45833"/>
              <a:buFont typeface="Arial"/>
              <a:buNone/>
            </a:pPr>
            <a:r>
              <a:rPr lang="es-419"/>
              <a:t>Camila Rolon Turnos</a:t>
            </a:r>
            <a:endParaRPr/>
          </a:p>
          <a:p>
            <a:pPr indent="457200" lvl="0" marL="1371600" rtl="0" algn="l">
              <a:spcBef>
                <a:spcPts val="0"/>
              </a:spcBef>
              <a:spcAft>
                <a:spcPts val="0"/>
              </a:spcAft>
              <a:buClr>
                <a:schemeClr val="dk1"/>
              </a:buClr>
              <a:buSzPct val="45833"/>
              <a:buFont typeface="Arial"/>
              <a:buNone/>
            </a:pPr>
            <a:r>
              <a:rPr lang="es-419"/>
              <a:t>									Mulhall Victoria</a:t>
            </a:r>
            <a:endParaRPr/>
          </a:p>
          <a:p>
            <a:pPr indent="0" lvl="0" marL="0" rtl="0" algn="l">
              <a:spcBef>
                <a:spcPts val="0"/>
              </a:spcBef>
              <a:spcAft>
                <a:spcPts val="0"/>
              </a:spcAft>
              <a:buNone/>
            </a:pPr>
            <a:r>
              <a:t/>
            </a:r>
            <a:endParaRPr/>
          </a:p>
        </p:txBody>
      </p:sp>
      <p:sp>
        <p:nvSpPr>
          <p:cNvPr id="285" name="Google Shape;285;p32"/>
          <p:cNvSpPr/>
          <p:nvPr/>
        </p:nvSpPr>
        <p:spPr>
          <a:xfrm>
            <a:off x="0" y="0"/>
            <a:ext cx="9144000" cy="1719000"/>
          </a:xfrm>
          <a:prstGeom prst="rect">
            <a:avLst/>
          </a:prstGeom>
          <a:gradFill>
            <a:gsLst>
              <a:gs pos="0">
                <a:srgbClr val="1077D2"/>
              </a:gs>
              <a:gs pos="100000">
                <a:srgbClr val="093153"/>
              </a:gs>
            </a:gsLst>
            <a:path path="circle">
              <a:fillToRect b="50%" l="50%" r="50%" t="50%"/>
            </a:path>
            <a:tileRect/>
          </a:gra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32"/>
          <p:cNvPicPr preferRelativeResize="0"/>
          <p:nvPr/>
        </p:nvPicPr>
        <p:blipFill>
          <a:blip r:embed="rId3">
            <a:alphaModFix/>
          </a:blip>
          <a:stretch>
            <a:fillRect/>
          </a:stretch>
        </p:blipFill>
        <p:spPr>
          <a:xfrm>
            <a:off x="610350" y="2972700"/>
            <a:ext cx="1772250" cy="75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90" name="Shape 290"/>
        <p:cNvGrpSpPr/>
        <p:nvPr/>
      </p:nvGrpSpPr>
      <p:grpSpPr>
        <a:xfrm>
          <a:off x="0" y="0"/>
          <a:ext cx="0" cy="0"/>
          <a:chOff x="0" y="0"/>
          <a:chExt cx="0" cy="0"/>
        </a:xfrm>
      </p:grpSpPr>
      <p:sp>
        <p:nvSpPr>
          <p:cNvPr id="291" name="Google Shape;291;p33"/>
          <p:cNvSpPr txBox="1"/>
          <p:nvPr>
            <p:ph idx="4294967295" type="title"/>
          </p:nvPr>
        </p:nvSpPr>
        <p:spPr>
          <a:xfrm>
            <a:off x="512700" y="1561450"/>
            <a:ext cx="8118600" cy="8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419" sz="5610">
                <a:solidFill>
                  <a:schemeClr val="lt1"/>
                </a:solidFill>
              </a:rPr>
              <a:t>TESTEOS DE USABILIDAD</a:t>
            </a:r>
            <a:endParaRPr sz="579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idx="1" type="body"/>
          </p:nvPr>
        </p:nvSpPr>
        <p:spPr>
          <a:xfrm>
            <a:off x="152850" y="1178300"/>
            <a:ext cx="2919000" cy="2126700"/>
          </a:xfrm>
          <a:prstGeom prst="rect">
            <a:avLst/>
          </a:prstGeom>
          <a:ln cap="flat" cmpd="sng" w="9525">
            <a:solidFill>
              <a:srgbClr val="0B5394"/>
            </a:solidFill>
            <a:prstDash val="dashDot"/>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419"/>
              <a:t>				</a:t>
            </a:r>
            <a:r>
              <a:rPr lang="es-419" sz="5000"/>
              <a:t>             </a:t>
            </a:r>
            <a:endParaRPr b="1" sz="7400"/>
          </a:p>
          <a:p>
            <a:pPr indent="0" lvl="0" marL="0" rtl="0" algn="l">
              <a:spcBef>
                <a:spcPts val="1200"/>
              </a:spcBef>
              <a:spcAft>
                <a:spcPts val="0"/>
              </a:spcAft>
              <a:buNone/>
            </a:pPr>
            <a:r>
              <a:rPr lang="es-419"/>
              <a:t>		  </a:t>
            </a:r>
            <a:r>
              <a:rPr lang="es-419" sz="4100"/>
              <a:t>           </a:t>
            </a:r>
            <a:r>
              <a:rPr b="1" lang="es-419" sz="3800"/>
              <a:t>Alejandro Maldonado</a:t>
            </a:r>
            <a:endParaRPr b="1" sz="3800"/>
          </a:p>
          <a:p>
            <a:pPr indent="0" lvl="0" marL="0" rtl="0" algn="l">
              <a:spcBef>
                <a:spcPts val="1200"/>
              </a:spcBef>
              <a:spcAft>
                <a:spcPts val="0"/>
              </a:spcAft>
              <a:buNone/>
            </a:pPr>
            <a:r>
              <a:rPr b="1" lang="es-419" sz="3600"/>
              <a:t>		         </a:t>
            </a:r>
            <a:r>
              <a:rPr lang="es-419" sz="3700"/>
              <a:t>Administrativo</a:t>
            </a:r>
            <a:r>
              <a:rPr lang="es-419" sz="3700"/>
              <a:t> / estudiante</a:t>
            </a:r>
            <a:endParaRPr sz="3700"/>
          </a:p>
          <a:p>
            <a:pPr indent="0" lvl="0" marL="0" rtl="0" algn="l">
              <a:spcBef>
                <a:spcPts val="1200"/>
              </a:spcBef>
              <a:spcAft>
                <a:spcPts val="0"/>
              </a:spcAft>
              <a:buNone/>
            </a:pPr>
            <a:r>
              <a:rPr lang="es-419" sz="3700"/>
              <a:t>			    Casado - 1 hijo </a:t>
            </a:r>
            <a:endParaRPr sz="3700"/>
          </a:p>
          <a:p>
            <a:pPr indent="0" lvl="0" marL="0" rtl="0" algn="l">
              <a:lnSpc>
                <a:spcPct val="100000"/>
              </a:lnSpc>
              <a:spcBef>
                <a:spcPts val="1200"/>
              </a:spcBef>
              <a:spcAft>
                <a:spcPts val="0"/>
              </a:spcAft>
              <a:buNone/>
            </a:pPr>
            <a:r>
              <a:t/>
            </a:r>
            <a:endParaRPr sz="3700"/>
          </a:p>
          <a:p>
            <a:pPr indent="0" lvl="0" marL="0" rtl="0" algn="l">
              <a:spcBef>
                <a:spcPts val="1000"/>
              </a:spcBef>
              <a:spcAft>
                <a:spcPts val="0"/>
              </a:spcAft>
              <a:buNone/>
            </a:pPr>
            <a:r>
              <a:t/>
            </a:r>
            <a:endParaRPr sz="1700"/>
          </a:p>
          <a:p>
            <a:pPr indent="0" lvl="0" marL="0" rtl="0" algn="l">
              <a:spcBef>
                <a:spcPts val="0"/>
              </a:spcBef>
              <a:spcAft>
                <a:spcPts val="0"/>
              </a:spcAft>
              <a:buNone/>
            </a:pPr>
            <a:r>
              <a:rPr lang="es-419" sz="3700"/>
              <a:t>Experiencia en la temática: Sufre algunos inconvenientes de salud. Se maneja diariamente con </a:t>
            </a:r>
            <a:r>
              <a:rPr lang="es-419" sz="3700"/>
              <a:t>tecnología y aplicaciones en su vida cotidiana.</a:t>
            </a:r>
            <a:endParaRPr sz="3700"/>
          </a:p>
          <a:p>
            <a:pPr indent="0" lvl="0" marL="0" rtl="0" algn="l">
              <a:spcBef>
                <a:spcPts val="1200"/>
              </a:spcBef>
              <a:spcAft>
                <a:spcPts val="0"/>
              </a:spcAft>
              <a:buNone/>
            </a:pPr>
            <a:r>
              <a:t/>
            </a:r>
            <a:endParaRPr sz="1142"/>
          </a:p>
          <a:p>
            <a:pPr indent="0" lvl="0" marL="0" rtl="0" algn="l">
              <a:spcBef>
                <a:spcPts val="1200"/>
              </a:spcBef>
              <a:spcAft>
                <a:spcPts val="1200"/>
              </a:spcAft>
              <a:buNone/>
            </a:pPr>
            <a:r>
              <a:t/>
            </a:r>
            <a:endParaRPr sz="900"/>
          </a:p>
        </p:txBody>
      </p:sp>
      <p:sp>
        <p:nvSpPr>
          <p:cNvPr id="297" name="Google Shape;297;p34"/>
          <p:cNvSpPr txBox="1"/>
          <p:nvPr>
            <p:ph idx="1" type="body"/>
          </p:nvPr>
        </p:nvSpPr>
        <p:spPr>
          <a:xfrm>
            <a:off x="3224025" y="2698925"/>
            <a:ext cx="2818800" cy="2126700"/>
          </a:xfrm>
          <a:prstGeom prst="rect">
            <a:avLst/>
          </a:prstGeom>
          <a:ln cap="flat" cmpd="sng" w="9525">
            <a:solidFill>
              <a:srgbClr val="0B5394"/>
            </a:solidFill>
            <a:prstDash val="dashDot"/>
            <a:round/>
            <a:headEnd len="sm" w="sm" type="none"/>
            <a:tailEnd len="sm" w="sm" type="none"/>
          </a:ln>
        </p:spPr>
        <p:txBody>
          <a:bodyPr anchorCtr="0" anchor="b" bIns="91425" lIns="91425" spcFirstLastPara="1" rIns="91425" wrap="square" tIns="91425">
            <a:normAutofit fontScale="32500"/>
          </a:bodyPr>
          <a:lstStyle/>
          <a:p>
            <a:pPr indent="0" lvl="0" marL="0" rtl="0" algn="l">
              <a:spcBef>
                <a:spcPts val="0"/>
              </a:spcBef>
              <a:spcAft>
                <a:spcPts val="0"/>
              </a:spcAft>
              <a:buClr>
                <a:schemeClr val="dk1"/>
              </a:buClr>
              <a:buSzPct val="37931"/>
              <a:buFont typeface="Arial"/>
              <a:buNone/>
            </a:pPr>
            <a:r>
              <a:rPr lang="es-419"/>
              <a:t>	</a:t>
            </a:r>
            <a:r>
              <a:rPr lang="es-419" sz="5000"/>
              <a:t>               </a:t>
            </a:r>
            <a:r>
              <a:rPr lang="es-419" sz="2900"/>
              <a:t>  </a:t>
            </a:r>
            <a:r>
              <a:rPr b="1" lang="es-419" sz="2900"/>
              <a:t>Florencia Maldonado</a:t>
            </a:r>
            <a:endParaRPr b="1" sz="2900"/>
          </a:p>
          <a:p>
            <a:pPr indent="0" lvl="0" marL="0" rtl="0" algn="l">
              <a:spcBef>
                <a:spcPts val="1200"/>
              </a:spcBef>
              <a:spcAft>
                <a:spcPts val="0"/>
              </a:spcAft>
              <a:buClr>
                <a:schemeClr val="dk1"/>
              </a:buClr>
              <a:buSzPct val="30554"/>
              <a:buFont typeface="Arial"/>
              <a:buNone/>
            </a:pPr>
            <a:r>
              <a:rPr b="1" lang="es-419" sz="3600"/>
              <a:t>		</a:t>
            </a:r>
            <a:r>
              <a:rPr b="1" lang="es-419" sz="2250"/>
              <a:t>           </a:t>
            </a:r>
            <a:r>
              <a:rPr lang="es-419" sz="2750"/>
              <a:t>Administrativo / estudiante</a:t>
            </a:r>
            <a:endParaRPr sz="2750"/>
          </a:p>
          <a:p>
            <a:pPr indent="0" lvl="0" marL="0" rtl="0" algn="l">
              <a:spcBef>
                <a:spcPts val="1200"/>
              </a:spcBef>
              <a:spcAft>
                <a:spcPts val="0"/>
              </a:spcAft>
              <a:buClr>
                <a:schemeClr val="dk1"/>
              </a:buClr>
              <a:buSzPct val="40000"/>
              <a:buFont typeface="Arial"/>
              <a:buNone/>
            </a:pPr>
            <a:r>
              <a:rPr lang="es-419" sz="2750"/>
              <a:t>			Soltera - sin hijos </a:t>
            </a:r>
            <a:endParaRPr sz="2750"/>
          </a:p>
          <a:p>
            <a:pPr indent="0" lvl="0" marL="0" rtl="0" algn="l">
              <a:spcBef>
                <a:spcPts val="1200"/>
              </a:spcBef>
              <a:spcAft>
                <a:spcPts val="1200"/>
              </a:spcAft>
              <a:buNone/>
            </a:pPr>
            <a:r>
              <a:rPr lang="es-419" sz="2750"/>
              <a:t>Experiencia en la temática: realiza rutinariamente controles de salud. Se maneja con tecnología y aplicaciones en su vida cotidiana.</a:t>
            </a:r>
            <a:endParaRPr sz="2750"/>
          </a:p>
        </p:txBody>
      </p:sp>
      <p:pic>
        <p:nvPicPr>
          <p:cNvPr id="298" name="Google Shape;298;p34"/>
          <p:cNvPicPr preferRelativeResize="0"/>
          <p:nvPr/>
        </p:nvPicPr>
        <p:blipFill>
          <a:blip r:embed="rId4">
            <a:alphaModFix/>
          </a:blip>
          <a:stretch>
            <a:fillRect/>
          </a:stretch>
        </p:blipFill>
        <p:spPr>
          <a:xfrm>
            <a:off x="243923" y="1281775"/>
            <a:ext cx="1162550" cy="1417149"/>
          </a:xfrm>
          <a:prstGeom prst="rect">
            <a:avLst/>
          </a:prstGeom>
          <a:noFill/>
          <a:ln>
            <a:noFill/>
          </a:ln>
        </p:spPr>
      </p:pic>
      <p:pic>
        <p:nvPicPr>
          <p:cNvPr id="299" name="Google Shape;299;p34"/>
          <p:cNvPicPr preferRelativeResize="0"/>
          <p:nvPr/>
        </p:nvPicPr>
        <p:blipFill>
          <a:blip r:embed="rId5">
            <a:alphaModFix/>
          </a:blip>
          <a:stretch>
            <a:fillRect/>
          </a:stretch>
        </p:blipFill>
        <p:spPr>
          <a:xfrm>
            <a:off x="3346512" y="2751500"/>
            <a:ext cx="1106751" cy="1447076"/>
          </a:xfrm>
          <a:prstGeom prst="rect">
            <a:avLst/>
          </a:prstGeom>
          <a:noFill/>
          <a:ln>
            <a:noFill/>
          </a:ln>
        </p:spPr>
      </p:pic>
      <p:sp>
        <p:nvSpPr>
          <p:cNvPr id="300" name="Google Shape;300;p34"/>
          <p:cNvSpPr txBox="1"/>
          <p:nvPr>
            <p:ph idx="1" type="body"/>
          </p:nvPr>
        </p:nvSpPr>
        <p:spPr>
          <a:xfrm>
            <a:off x="6195025" y="1145125"/>
            <a:ext cx="2784600" cy="2126700"/>
          </a:xfrm>
          <a:prstGeom prst="rect">
            <a:avLst/>
          </a:prstGeom>
          <a:ln cap="flat" cmpd="sng" w="9525">
            <a:solidFill>
              <a:srgbClr val="0B5394"/>
            </a:solidFill>
            <a:prstDash val="dashDot"/>
            <a:round/>
            <a:headEnd len="sm" w="sm" type="none"/>
            <a:tailEnd len="sm" w="sm" type="none"/>
          </a:ln>
        </p:spPr>
        <p:txBody>
          <a:bodyPr anchorCtr="0" anchor="t" bIns="91425" lIns="91425" spcFirstLastPara="1" rIns="91425" wrap="square" tIns="91425">
            <a:normAutofit fontScale="32500"/>
          </a:bodyPr>
          <a:lstStyle/>
          <a:p>
            <a:pPr indent="0" lvl="0" marL="0" rtl="0" algn="l">
              <a:spcBef>
                <a:spcPts val="0"/>
              </a:spcBef>
              <a:spcAft>
                <a:spcPts val="0"/>
              </a:spcAft>
              <a:buNone/>
            </a:pPr>
            <a:r>
              <a:rPr lang="es-419"/>
              <a:t>	</a:t>
            </a:r>
            <a:r>
              <a:rPr lang="es-419" sz="5000"/>
              <a:t>                               </a:t>
            </a:r>
            <a:endParaRPr b="1" sz="5650"/>
          </a:p>
          <a:p>
            <a:pPr indent="0" lvl="0" marL="0" rtl="0" algn="l">
              <a:spcBef>
                <a:spcPts val="1200"/>
              </a:spcBef>
              <a:spcAft>
                <a:spcPts val="0"/>
              </a:spcAft>
              <a:buNone/>
            </a:pPr>
            <a:r>
              <a:rPr lang="es-419"/>
              <a:t>		  </a:t>
            </a:r>
            <a:r>
              <a:rPr lang="es-419" sz="4100"/>
              <a:t>    </a:t>
            </a:r>
            <a:r>
              <a:rPr lang="es-419" sz="2900"/>
              <a:t>              </a:t>
            </a:r>
            <a:r>
              <a:rPr b="1" lang="es-419" sz="2900"/>
              <a:t>Eliana Tisera</a:t>
            </a:r>
            <a:endParaRPr b="1" sz="2900"/>
          </a:p>
          <a:p>
            <a:pPr indent="0" lvl="0" marL="0" rtl="0" algn="l">
              <a:spcBef>
                <a:spcPts val="1200"/>
              </a:spcBef>
              <a:spcAft>
                <a:spcPts val="0"/>
              </a:spcAft>
              <a:buNone/>
            </a:pPr>
            <a:r>
              <a:rPr b="1" lang="es-419" sz="3600"/>
              <a:t>		</a:t>
            </a:r>
            <a:r>
              <a:rPr b="1" lang="es-419" sz="2250"/>
              <a:t>           </a:t>
            </a:r>
            <a:r>
              <a:rPr lang="es-419" sz="2750"/>
              <a:t>Programadora</a:t>
            </a:r>
            <a:r>
              <a:rPr lang="es-419" sz="2750"/>
              <a:t> / estudiante</a:t>
            </a:r>
            <a:endParaRPr sz="2750"/>
          </a:p>
          <a:p>
            <a:pPr indent="0" lvl="0" marL="0" rtl="0" algn="l">
              <a:spcBef>
                <a:spcPts val="1200"/>
              </a:spcBef>
              <a:spcAft>
                <a:spcPts val="0"/>
              </a:spcAft>
              <a:buNone/>
            </a:pPr>
            <a:r>
              <a:rPr lang="es-419" sz="2750"/>
              <a:t>			Soltera - sin hijos </a:t>
            </a:r>
            <a:endParaRPr sz="2750"/>
          </a:p>
          <a:p>
            <a:pPr indent="0" lvl="0" marL="0" rtl="0" algn="l">
              <a:spcBef>
                <a:spcPts val="1200"/>
              </a:spcBef>
              <a:spcAft>
                <a:spcPts val="1200"/>
              </a:spcAft>
              <a:buNone/>
            </a:pPr>
            <a:r>
              <a:rPr lang="es-419" sz="2750"/>
              <a:t>Experiencia en la temática: Cuida mucho su salud, realizando controles. Se maneja diariamente con tecnología y aplicaciones en su vida cotidiana.</a:t>
            </a:r>
            <a:endParaRPr sz="2750"/>
          </a:p>
        </p:txBody>
      </p:sp>
      <p:pic>
        <p:nvPicPr>
          <p:cNvPr id="301" name="Google Shape;301;p34"/>
          <p:cNvPicPr preferRelativeResize="0"/>
          <p:nvPr/>
        </p:nvPicPr>
        <p:blipFill>
          <a:blip r:embed="rId6">
            <a:alphaModFix/>
          </a:blip>
          <a:stretch>
            <a:fillRect/>
          </a:stretch>
        </p:blipFill>
        <p:spPr>
          <a:xfrm>
            <a:off x="6282425" y="1217125"/>
            <a:ext cx="1162550" cy="1400455"/>
          </a:xfrm>
          <a:prstGeom prst="rect">
            <a:avLst/>
          </a:prstGeom>
          <a:noFill/>
          <a:ln>
            <a:noFill/>
          </a:ln>
        </p:spPr>
      </p:pic>
      <p:sp>
        <p:nvSpPr>
          <p:cNvPr id="302" name="Google Shape;302;p34"/>
          <p:cNvSpPr/>
          <p:nvPr/>
        </p:nvSpPr>
        <p:spPr>
          <a:xfrm>
            <a:off x="975575" y="3709725"/>
            <a:ext cx="843000" cy="836100"/>
          </a:xfrm>
          <a:prstGeom prst="ellipse">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txBox="1"/>
          <p:nvPr/>
        </p:nvSpPr>
        <p:spPr>
          <a:xfrm>
            <a:off x="1028975" y="3796875"/>
            <a:ext cx="78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100">
                <a:solidFill>
                  <a:schemeClr val="lt1"/>
                </a:solidFill>
                <a:latin typeface="Old Standard TT"/>
                <a:ea typeface="Old Standard TT"/>
                <a:cs typeface="Old Standard TT"/>
                <a:sym typeface="Old Standard TT"/>
              </a:rPr>
              <a:t>U1</a:t>
            </a:r>
            <a:endParaRPr b="1" sz="3100">
              <a:solidFill>
                <a:schemeClr val="lt1"/>
              </a:solidFill>
              <a:latin typeface="Old Standard TT"/>
              <a:ea typeface="Old Standard TT"/>
              <a:cs typeface="Old Standard TT"/>
              <a:sym typeface="Old Standard TT"/>
            </a:endParaRPr>
          </a:p>
        </p:txBody>
      </p:sp>
      <p:sp>
        <p:nvSpPr>
          <p:cNvPr id="304" name="Google Shape;304;p34"/>
          <p:cNvSpPr/>
          <p:nvPr/>
        </p:nvSpPr>
        <p:spPr>
          <a:xfrm>
            <a:off x="7253750" y="3709725"/>
            <a:ext cx="843000" cy="836100"/>
          </a:xfrm>
          <a:prstGeom prst="ellipse">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txBox="1"/>
          <p:nvPr/>
        </p:nvSpPr>
        <p:spPr>
          <a:xfrm>
            <a:off x="7307150" y="3796875"/>
            <a:ext cx="78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100">
                <a:solidFill>
                  <a:schemeClr val="lt1"/>
                </a:solidFill>
                <a:latin typeface="Old Standard TT"/>
                <a:ea typeface="Old Standard TT"/>
                <a:cs typeface="Old Standard TT"/>
                <a:sym typeface="Old Standard TT"/>
              </a:rPr>
              <a:t>U3</a:t>
            </a:r>
            <a:endParaRPr b="1" sz="3100">
              <a:solidFill>
                <a:schemeClr val="lt1"/>
              </a:solidFill>
              <a:latin typeface="Old Standard TT"/>
              <a:ea typeface="Old Standard TT"/>
              <a:cs typeface="Old Standard TT"/>
              <a:sym typeface="Old Standard TT"/>
            </a:endParaRPr>
          </a:p>
        </p:txBody>
      </p:sp>
      <p:sp>
        <p:nvSpPr>
          <p:cNvPr id="306" name="Google Shape;306;p34"/>
          <p:cNvSpPr/>
          <p:nvPr/>
        </p:nvSpPr>
        <p:spPr>
          <a:xfrm>
            <a:off x="4255638" y="1499300"/>
            <a:ext cx="843000" cy="836100"/>
          </a:xfrm>
          <a:prstGeom prst="ellipse">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txBox="1"/>
          <p:nvPr/>
        </p:nvSpPr>
        <p:spPr>
          <a:xfrm>
            <a:off x="4309038" y="1586450"/>
            <a:ext cx="78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100">
                <a:solidFill>
                  <a:schemeClr val="lt1"/>
                </a:solidFill>
                <a:latin typeface="Old Standard TT"/>
                <a:ea typeface="Old Standard TT"/>
                <a:cs typeface="Old Standard TT"/>
                <a:sym typeface="Old Standard TT"/>
              </a:rPr>
              <a:t>U2</a:t>
            </a:r>
            <a:endParaRPr b="1" sz="3100">
              <a:solidFill>
                <a:schemeClr val="lt1"/>
              </a:solidFill>
              <a:latin typeface="Old Standard TT"/>
              <a:ea typeface="Old Standard TT"/>
              <a:cs typeface="Old Standard TT"/>
              <a:sym typeface="Old Standard TT"/>
            </a:endParaRPr>
          </a:p>
        </p:txBody>
      </p:sp>
      <p:sp>
        <p:nvSpPr>
          <p:cNvPr id="308" name="Google Shape;308;p34"/>
          <p:cNvSpPr txBox="1"/>
          <p:nvPr>
            <p:ph type="title"/>
          </p:nvPr>
        </p:nvSpPr>
        <p:spPr>
          <a:xfrm>
            <a:off x="272175" y="230425"/>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Usuarios</a:t>
            </a:r>
            <a:endParaRPr b="1" sz="4044">
              <a:solidFill>
                <a:schemeClr val="lt1"/>
              </a:solidFill>
            </a:endParaRPr>
          </a:p>
          <a:p>
            <a:pPr indent="0" lvl="0" marL="0" rtl="0" algn="l">
              <a:spcBef>
                <a:spcPts val="0"/>
              </a:spcBef>
              <a:spcAft>
                <a:spcPts val="0"/>
              </a:spcAft>
              <a:buNone/>
            </a:pPr>
            <a:r>
              <a:t/>
            </a:r>
            <a:endParaRPr/>
          </a:p>
        </p:txBody>
      </p:sp>
      <p:sp>
        <p:nvSpPr>
          <p:cNvPr id="309" name="Google Shape;309;p34"/>
          <p:cNvSpPr/>
          <p:nvPr/>
        </p:nvSpPr>
        <p:spPr>
          <a:xfrm>
            <a:off x="67050" y="4983725"/>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txBox="1"/>
          <p:nvPr>
            <p:ph idx="4294967295" type="title"/>
          </p:nvPr>
        </p:nvSpPr>
        <p:spPr>
          <a:xfrm>
            <a:off x="378375" y="217150"/>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Métricas / </a:t>
            </a:r>
            <a:r>
              <a:rPr b="1" lang="es-419" sz="4044">
                <a:solidFill>
                  <a:schemeClr val="lt1"/>
                </a:solidFill>
              </a:rPr>
              <a:t>Guión</a:t>
            </a:r>
            <a:endParaRPr b="1" sz="4044">
              <a:solidFill>
                <a:schemeClr val="lt1"/>
              </a:solidFill>
            </a:endParaRPr>
          </a:p>
          <a:p>
            <a:pPr indent="0" lvl="0" marL="0" rtl="0" algn="l">
              <a:spcBef>
                <a:spcPts val="0"/>
              </a:spcBef>
              <a:spcAft>
                <a:spcPts val="0"/>
              </a:spcAft>
              <a:buNone/>
            </a:pPr>
            <a:r>
              <a:t/>
            </a:r>
            <a:endParaRPr/>
          </a:p>
        </p:txBody>
      </p:sp>
      <p:graphicFrame>
        <p:nvGraphicFramePr>
          <p:cNvPr id="316" name="Google Shape;316;p35"/>
          <p:cNvGraphicFramePr/>
          <p:nvPr/>
        </p:nvGraphicFramePr>
        <p:xfrm>
          <a:off x="464650" y="1241438"/>
          <a:ext cx="3000000" cy="3000000"/>
        </p:xfrm>
        <a:graphic>
          <a:graphicData uri="http://schemas.openxmlformats.org/drawingml/2006/table">
            <a:tbl>
              <a:tblPr>
                <a:noFill/>
                <a:tableStyleId>{4A4DF84D-343F-499E-AEE2-105DE82810FB}</a:tableStyleId>
              </a:tblPr>
              <a:tblGrid>
                <a:gridCol w="843300"/>
                <a:gridCol w="382850"/>
                <a:gridCol w="382850"/>
                <a:gridCol w="382850"/>
              </a:tblGrid>
              <a:tr h="260950">
                <a:tc>
                  <a:txBody>
                    <a:bodyPr/>
                    <a:lstStyle/>
                    <a:p>
                      <a:pPr indent="0" lvl="0" marL="0" rtl="0" algn="ctr">
                        <a:spcBef>
                          <a:spcPts val="0"/>
                        </a:spcBef>
                        <a:spcAft>
                          <a:spcPts val="0"/>
                        </a:spcAft>
                        <a:buNone/>
                      </a:pPr>
                      <a:r>
                        <a:rPr lang="es-419" sz="600"/>
                        <a:t>TAREAS</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U1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419" sz="600"/>
                        <a:t>U2</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419" sz="600"/>
                        <a:t>U3</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r>
              <a:tr h="260950">
                <a:tc>
                  <a:txBody>
                    <a:bodyPr/>
                    <a:lstStyle/>
                    <a:p>
                      <a:pPr indent="0" lvl="0" marL="0" rtl="0" algn="ctr">
                        <a:spcBef>
                          <a:spcPts val="0"/>
                        </a:spcBef>
                        <a:spcAft>
                          <a:spcPts val="0"/>
                        </a:spcAft>
                        <a:buNone/>
                      </a:pPr>
                      <a:r>
                        <a:rPr lang="es-419" sz="600"/>
                        <a:t>REGISTRO</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260950">
                <a:tc>
                  <a:txBody>
                    <a:bodyPr/>
                    <a:lstStyle/>
                    <a:p>
                      <a:pPr indent="0" lvl="0" marL="0" rtl="0" algn="ctr">
                        <a:spcBef>
                          <a:spcPts val="0"/>
                        </a:spcBef>
                        <a:spcAft>
                          <a:spcPts val="0"/>
                        </a:spcAft>
                        <a:buNone/>
                      </a:pPr>
                      <a:r>
                        <a:rPr lang="es-419" sz="600"/>
                        <a:t>SACAR TURNO</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248375">
                <a:tc>
                  <a:txBody>
                    <a:bodyPr/>
                    <a:lstStyle/>
                    <a:p>
                      <a:pPr indent="0" lvl="0" marL="0" rtl="0" algn="ctr">
                        <a:spcBef>
                          <a:spcPts val="0"/>
                        </a:spcBef>
                        <a:spcAft>
                          <a:spcPts val="0"/>
                        </a:spcAft>
                        <a:buNone/>
                      </a:pPr>
                      <a:r>
                        <a:rPr lang="es-419" sz="500"/>
                        <a:t>SACAR TURNO OTRO FAMILIAR</a:t>
                      </a:r>
                      <a:endParaRPr sz="5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361675">
                <a:tc>
                  <a:txBody>
                    <a:bodyPr/>
                    <a:lstStyle/>
                    <a:p>
                      <a:pPr indent="0" lvl="0" marL="0" rtl="0" algn="ctr">
                        <a:spcBef>
                          <a:spcPts val="0"/>
                        </a:spcBef>
                        <a:spcAft>
                          <a:spcPts val="0"/>
                        </a:spcAft>
                        <a:buNone/>
                      </a:pPr>
                      <a:r>
                        <a:rPr lang="es-419" sz="500"/>
                        <a:t>CHEQUEAR TURNOS SOLICITADOS</a:t>
                      </a:r>
                      <a:endParaRPr sz="5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bl>
          </a:graphicData>
        </a:graphic>
      </p:graphicFrame>
      <p:graphicFrame>
        <p:nvGraphicFramePr>
          <p:cNvPr id="317" name="Google Shape;317;p35"/>
          <p:cNvGraphicFramePr/>
          <p:nvPr/>
        </p:nvGraphicFramePr>
        <p:xfrm>
          <a:off x="438100" y="3083525"/>
          <a:ext cx="3000000" cy="3000000"/>
        </p:xfrm>
        <a:graphic>
          <a:graphicData uri="http://schemas.openxmlformats.org/drawingml/2006/table">
            <a:tbl>
              <a:tblPr>
                <a:noFill/>
                <a:tableStyleId>{4A4DF84D-343F-499E-AEE2-105DE82810FB}</a:tableStyleId>
              </a:tblPr>
              <a:tblGrid>
                <a:gridCol w="843300"/>
                <a:gridCol w="382850"/>
                <a:gridCol w="382850"/>
                <a:gridCol w="382850"/>
              </a:tblGrid>
              <a:tr h="252175">
                <a:tc>
                  <a:txBody>
                    <a:bodyPr/>
                    <a:lstStyle/>
                    <a:p>
                      <a:pPr indent="0" lvl="0" marL="0" rtl="0" algn="ctr">
                        <a:spcBef>
                          <a:spcPts val="0"/>
                        </a:spcBef>
                        <a:spcAft>
                          <a:spcPts val="0"/>
                        </a:spcAft>
                        <a:buNone/>
                      </a:pPr>
                      <a:r>
                        <a:rPr lang="es-419" sz="600"/>
                        <a:t>TAREAS</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U1</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419" sz="600"/>
                        <a:t>U2</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419" sz="600"/>
                        <a:t>U3</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6FA8DC"/>
                    </a:solidFill>
                  </a:tcPr>
                </a:tc>
              </a:tr>
              <a:tr h="252175">
                <a:tc>
                  <a:txBody>
                    <a:bodyPr/>
                    <a:lstStyle/>
                    <a:p>
                      <a:pPr indent="0" lvl="0" marL="0" rtl="0" algn="ctr">
                        <a:spcBef>
                          <a:spcPts val="0"/>
                        </a:spcBef>
                        <a:spcAft>
                          <a:spcPts val="0"/>
                        </a:spcAft>
                        <a:buNone/>
                      </a:pPr>
                      <a:r>
                        <a:rPr lang="es-419" sz="600"/>
                        <a:t>REGISTRO</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2</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4</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4</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252175">
                <a:tc>
                  <a:txBody>
                    <a:bodyPr/>
                    <a:lstStyle/>
                    <a:p>
                      <a:pPr indent="0" lvl="0" marL="0" rtl="0" algn="ctr">
                        <a:spcBef>
                          <a:spcPts val="0"/>
                        </a:spcBef>
                        <a:spcAft>
                          <a:spcPts val="0"/>
                        </a:spcAft>
                        <a:buNone/>
                      </a:pPr>
                      <a:r>
                        <a:rPr lang="es-419" sz="600"/>
                        <a:t>SACAR TURNO</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4</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4</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4</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236700">
                <a:tc>
                  <a:txBody>
                    <a:bodyPr/>
                    <a:lstStyle/>
                    <a:p>
                      <a:pPr indent="0" lvl="0" marL="0" rtl="0" algn="ctr">
                        <a:spcBef>
                          <a:spcPts val="0"/>
                        </a:spcBef>
                        <a:spcAft>
                          <a:spcPts val="0"/>
                        </a:spcAft>
                        <a:buNone/>
                      </a:pPr>
                      <a:r>
                        <a:rPr lang="es-419" sz="500"/>
                        <a:t>SACAR TURNO OTRO FAMILIAR</a:t>
                      </a:r>
                      <a:endParaRPr sz="5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5</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5</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5</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308225">
                <a:tc>
                  <a:txBody>
                    <a:bodyPr/>
                    <a:lstStyle/>
                    <a:p>
                      <a:pPr indent="0" lvl="0" marL="0" rtl="0" algn="ctr">
                        <a:spcBef>
                          <a:spcPts val="0"/>
                        </a:spcBef>
                        <a:spcAft>
                          <a:spcPts val="0"/>
                        </a:spcAft>
                        <a:buNone/>
                      </a:pPr>
                      <a:r>
                        <a:rPr lang="es-419" sz="500"/>
                        <a:t>CHEQUEAR TURNOS SOLICITADOS</a:t>
                      </a:r>
                      <a:endParaRPr sz="5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s-419" sz="600"/>
                        <a:t>1</a:t>
                      </a:r>
                      <a:endParaRPr sz="600"/>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bl>
          </a:graphicData>
        </a:graphic>
      </p:graphicFrame>
      <p:sp>
        <p:nvSpPr>
          <p:cNvPr id="318" name="Google Shape;318;p35"/>
          <p:cNvSpPr txBox="1"/>
          <p:nvPr/>
        </p:nvSpPr>
        <p:spPr>
          <a:xfrm>
            <a:off x="3480388" y="1279425"/>
            <a:ext cx="1081800" cy="400200"/>
          </a:xfrm>
          <a:prstGeom prst="rect">
            <a:avLst/>
          </a:prstGeom>
          <a:solidFill>
            <a:srgbClr val="3D85C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solidFill>
                  <a:schemeClr val="lt1"/>
                </a:solidFill>
                <a:latin typeface="Old Standard TT"/>
                <a:ea typeface="Old Standard TT"/>
                <a:cs typeface="Old Standard TT"/>
                <a:sym typeface="Old Standard TT"/>
              </a:rPr>
              <a:t>EFICACIA</a:t>
            </a:r>
            <a:endParaRPr>
              <a:solidFill>
                <a:schemeClr val="lt1"/>
              </a:solidFill>
              <a:latin typeface="Old Standard TT"/>
              <a:ea typeface="Old Standard TT"/>
              <a:cs typeface="Old Standard TT"/>
              <a:sym typeface="Old Standard TT"/>
            </a:endParaRPr>
          </a:p>
        </p:txBody>
      </p:sp>
      <p:sp>
        <p:nvSpPr>
          <p:cNvPr id="319" name="Google Shape;319;p35"/>
          <p:cNvSpPr txBox="1"/>
          <p:nvPr/>
        </p:nvSpPr>
        <p:spPr>
          <a:xfrm>
            <a:off x="3327688" y="4075725"/>
            <a:ext cx="1334100" cy="400200"/>
          </a:xfrm>
          <a:prstGeom prst="rect">
            <a:avLst/>
          </a:prstGeom>
          <a:solidFill>
            <a:srgbClr val="3D85C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solidFill>
                  <a:schemeClr val="lt1"/>
                </a:solidFill>
                <a:latin typeface="Old Standard TT"/>
                <a:ea typeface="Old Standard TT"/>
                <a:cs typeface="Old Standard TT"/>
                <a:sym typeface="Old Standard TT"/>
              </a:rPr>
              <a:t>EFICIENCIA</a:t>
            </a:r>
            <a:endParaRPr>
              <a:solidFill>
                <a:schemeClr val="lt1"/>
              </a:solidFill>
              <a:latin typeface="Old Standard TT"/>
              <a:ea typeface="Old Standard TT"/>
              <a:cs typeface="Old Standard TT"/>
              <a:sym typeface="Old Standard TT"/>
            </a:endParaRPr>
          </a:p>
        </p:txBody>
      </p:sp>
      <p:graphicFrame>
        <p:nvGraphicFramePr>
          <p:cNvPr id="320" name="Google Shape;320;p35"/>
          <p:cNvGraphicFramePr/>
          <p:nvPr/>
        </p:nvGraphicFramePr>
        <p:xfrm>
          <a:off x="3050725" y="2189550"/>
          <a:ext cx="3000000" cy="3000000"/>
        </p:xfrm>
        <a:graphic>
          <a:graphicData uri="http://schemas.openxmlformats.org/drawingml/2006/table">
            <a:tbl>
              <a:tblPr>
                <a:noFill/>
                <a:tableStyleId>{4A4DF84D-343F-499E-AEE2-105DE82810FB}</a:tableStyleId>
              </a:tblPr>
              <a:tblGrid>
                <a:gridCol w="382850"/>
                <a:gridCol w="1505175"/>
              </a:tblGrid>
              <a:tr h="329825">
                <a:tc>
                  <a:txBody>
                    <a:bodyPr/>
                    <a:lstStyle/>
                    <a:p>
                      <a:pPr indent="0" lvl="0" marL="0" rtl="0" algn="ctr">
                        <a:spcBef>
                          <a:spcPts val="0"/>
                        </a:spcBef>
                        <a:spcAft>
                          <a:spcPts val="0"/>
                        </a:spcAft>
                        <a:buNone/>
                      </a:pPr>
                      <a:r>
                        <a:rPr lang="es-419" sz="1000"/>
                        <a:t>U1</a:t>
                      </a:r>
                      <a:endParaRPr sz="10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419" sz="700"/>
                        <a:t>Maldonado Alejandro (edad: 31)</a:t>
                      </a:r>
                      <a:endParaRPr sz="7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r h="347000">
                <a:tc>
                  <a:txBody>
                    <a:bodyPr/>
                    <a:lstStyle/>
                    <a:p>
                      <a:pPr indent="0" lvl="0" marL="0" rtl="0" algn="ctr">
                        <a:spcBef>
                          <a:spcPts val="0"/>
                        </a:spcBef>
                        <a:spcAft>
                          <a:spcPts val="0"/>
                        </a:spcAft>
                        <a:buNone/>
                      </a:pPr>
                      <a:r>
                        <a:rPr lang="es-419" sz="1000"/>
                        <a:t>U2</a:t>
                      </a:r>
                      <a:endParaRPr sz="10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419" sz="700"/>
                        <a:t>Maldonado Florencia (edad: 29)</a:t>
                      </a:r>
                      <a:endParaRPr sz="7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r h="347000">
                <a:tc>
                  <a:txBody>
                    <a:bodyPr/>
                    <a:lstStyle/>
                    <a:p>
                      <a:pPr indent="0" lvl="0" marL="0" rtl="0" algn="ctr">
                        <a:spcBef>
                          <a:spcPts val="0"/>
                        </a:spcBef>
                        <a:spcAft>
                          <a:spcPts val="0"/>
                        </a:spcAft>
                        <a:buNone/>
                      </a:pPr>
                      <a:r>
                        <a:rPr lang="es-419" sz="1000"/>
                        <a:t>U3</a:t>
                      </a:r>
                      <a:endParaRPr sz="10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Clr>
                          <a:schemeClr val="dk1"/>
                        </a:buClr>
                        <a:buSzPts val="1100"/>
                        <a:buFont typeface="Arial"/>
                        <a:buNone/>
                      </a:pPr>
                      <a:r>
                        <a:rPr lang="es-419" sz="700">
                          <a:solidFill>
                            <a:schemeClr val="dk1"/>
                          </a:solidFill>
                        </a:rPr>
                        <a:t>Tisera Eliana (edad: 28)</a:t>
                      </a:r>
                      <a:endParaRPr sz="700"/>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21" name="Google Shape;321;p35"/>
          <p:cNvSpPr txBox="1"/>
          <p:nvPr/>
        </p:nvSpPr>
        <p:spPr>
          <a:xfrm>
            <a:off x="5236400" y="1320950"/>
            <a:ext cx="3623700" cy="3263100"/>
          </a:xfrm>
          <a:prstGeom prst="rect">
            <a:avLst/>
          </a:prstGeom>
          <a:solidFill>
            <a:srgbClr val="3D85C6"/>
          </a:solidFill>
          <a:ln cap="flat" cmpd="sng" w="9525">
            <a:solidFill>
              <a:srgbClr val="073763"/>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Buenas tardes, mi nombre es Victoria y soy estudiante de Coderhouse.</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Antes que nada quiero agradecerte por participar de ésta prueba y explicarte que es un prototipo que está en proceso. Por ello seguramente encuentres fallas, de hecho para encontrarlas es la prueba.</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No dudes en manifestar todo lo que veas, ya sea bueno o malo, toda observación nos sirve.</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Vamos a grabar la prueba para luego poder </a:t>
            </a:r>
            <a:r>
              <a:rPr lang="es-419" sz="1000">
                <a:solidFill>
                  <a:schemeClr val="lt1"/>
                </a:solidFill>
                <a:latin typeface="Old Standard TT"/>
                <a:ea typeface="Old Standard TT"/>
                <a:cs typeface="Old Standard TT"/>
                <a:sym typeface="Old Standard TT"/>
              </a:rPr>
              <a:t>chequear,</a:t>
            </a:r>
            <a:r>
              <a:rPr lang="es-419" sz="1000">
                <a:solidFill>
                  <a:schemeClr val="lt1"/>
                </a:solidFill>
                <a:latin typeface="Old Standard TT"/>
                <a:ea typeface="Old Standard TT"/>
                <a:cs typeface="Old Standard TT"/>
                <a:sym typeface="Old Standard TT"/>
              </a:rPr>
              <a:t> analizar todo y luego mejorarla.</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Para ponerte un poco en contexto: Los últimos días te vienes sintiendo con dolores y agotado por lo que consideras que deberías hacerte ver, y tu hijo también necesita un control </a:t>
            </a:r>
            <a:r>
              <a:rPr lang="es-419" sz="1000">
                <a:solidFill>
                  <a:schemeClr val="lt1"/>
                </a:solidFill>
                <a:latin typeface="Old Standard TT"/>
                <a:ea typeface="Old Standard TT"/>
                <a:cs typeface="Old Standard TT"/>
                <a:sym typeface="Old Standard TT"/>
              </a:rPr>
              <a:t>médico</a:t>
            </a:r>
            <a:r>
              <a:rPr lang="es-419" sz="1000">
                <a:solidFill>
                  <a:schemeClr val="lt1"/>
                </a:solidFill>
                <a:latin typeface="Old Standard TT"/>
                <a:ea typeface="Old Standard TT"/>
                <a:cs typeface="Old Standard TT"/>
                <a:sym typeface="Old Standard TT"/>
              </a:rPr>
              <a:t>. Te recomendaron ésta app de un centro de salud cercano a tu hogar.</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Las tareas a realizar serían: registrarte, solicitar un turno para vos, otro para tu hijo y chequear los turnos ya solicitados.</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sz="1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lt1"/>
                </a:solidFill>
                <a:latin typeface="Old Standard TT"/>
                <a:ea typeface="Old Standard TT"/>
                <a:cs typeface="Old Standard TT"/>
                <a:sym typeface="Old Standard TT"/>
              </a:rPr>
              <a:t>Nuevamente muchísimas gracias por haber participado! Que termines bien tu día.</a:t>
            </a:r>
            <a:endParaRPr sz="1000">
              <a:solidFill>
                <a:schemeClr val="lt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idx="4294967295" type="title"/>
          </p:nvPr>
        </p:nvSpPr>
        <p:spPr>
          <a:xfrm>
            <a:off x="378375" y="217150"/>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Resumen Ejecutivo</a:t>
            </a:r>
            <a:endParaRPr b="1" sz="4044">
              <a:solidFill>
                <a:schemeClr val="lt1"/>
              </a:solidFill>
            </a:endParaRPr>
          </a:p>
          <a:p>
            <a:pPr indent="0" lvl="0" marL="0" rtl="0" algn="l">
              <a:spcBef>
                <a:spcPts val="0"/>
              </a:spcBef>
              <a:spcAft>
                <a:spcPts val="0"/>
              </a:spcAft>
              <a:buNone/>
            </a:pPr>
            <a:r>
              <a:t/>
            </a:r>
            <a:endParaRPr/>
          </a:p>
        </p:txBody>
      </p:sp>
      <p:graphicFrame>
        <p:nvGraphicFramePr>
          <p:cNvPr id="328" name="Google Shape;328;p36"/>
          <p:cNvGraphicFramePr/>
          <p:nvPr/>
        </p:nvGraphicFramePr>
        <p:xfrm>
          <a:off x="886125" y="1371075"/>
          <a:ext cx="3000000" cy="3000000"/>
        </p:xfrm>
        <a:graphic>
          <a:graphicData uri="http://schemas.openxmlformats.org/drawingml/2006/table">
            <a:tbl>
              <a:tblPr>
                <a:noFill/>
                <a:tableStyleId>{4A4DF84D-343F-499E-AEE2-105DE82810FB}</a:tableStyleId>
              </a:tblPr>
              <a:tblGrid>
                <a:gridCol w="3592950"/>
                <a:gridCol w="3646050"/>
              </a:tblGrid>
              <a:tr h="1237025">
                <a:tc>
                  <a:txBody>
                    <a:bodyPr/>
                    <a:lstStyle/>
                    <a:p>
                      <a:pPr indent="0" lvl="0" marL="0" rtl="0" algn="l">
                        <a:spcBef>
                          <a:spcPts val="0"/>
                        </a:spcBef>
                        <a:spcAft>
                          <a:spcPts val="0"/>
                        </a:spcAft>
                        <a:buNone/>
                      </a:pPr>
                      <a:r>
                        <a:t/>
                      </a:r>
                      <a:endParaRPr/>
                    </a:p>
                  </a:txBody>
                  <a:tcPr marT="91425" marB="91425" marR="91425" marL="91425">
                    <a:lnL cap="flat" cmpd="sng" w="76200">
                      <a:solidFill>
                        <a:srgbClr val="073763"/>
                      </a:solidFill>
                      <a:prstDash val="solid"/>
                      <a:round/>
                      <a:headEnd len="sm" w="sm" type="none"/>
                      <a:tailEnd len="sm" w="sm" type="none"/>
                    </a:lnL>
                    <a:lnR cap="flat" cmpd="sng" w="76200">
                      <a:solidFill>
                        <a:srgbClr val="073763"/>
                      </a:solidFill>
                      <a:prstDash val="solid"/>
                      <a:round/>
                      <a:headEnd len="sm" w="sm" type="none"/>
                      <a:tailEnd len="sm" w="sm" type="none"/>
                    </a:lnR>
                    <a:lnT cap="flat" cmpd="sng" w="76200">
                      <a:solidFill>
                        <a:srgbClr val="073763"/>
                      </a:solidFill>
                      <a:prstDash val="solid"/>
                      <a:round/>
                      <a:headEnd len="sm" w="sm" type="none"/>
                      <a:tailEnd len="sm" w="sm" type="none"/>
                    </a:lnT>
                    <a:lnB cap="flat" cmpd="sng" w="76200">
                      <a:solidFill>
                        <a:srgbClr val="07376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s-419">
                          <a:solidFill>
                            <a:schemeClr val="dk1"/>
                          </a:solidFill>
                          <a:latin typeface="Old Standard TT"/>
                          <a:ea typeface="Old Standard TT"/>
                          <a:cs typeface="Old Standard TT"/>
                          <a:sym typeface="Old Standard TT"/>
                        </a:rPr>
                        <a:t> Lo que NO funcionó</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Old Standard TT"/>
                        <a:ea typeface="Old Standard TT"/>
                        <a:cs typeface="Old Standard TT"/>
                        <a:sym typeface="Old Standard TT"/>
                      </a:endParaRPr>
                    </a:p>
                    <a:p>
                      <a:pPr indent="-298450" lvl="0" marL="457200" rtl="0" algn="l">
                        <a:spcBef>
                          <a:spcPts val="0"/>
                        </a:spcBef>
                        <a:spcAft>
                          <a:spcPts val="0"/>
                        </a:spcAft>
                        <a:buClr>
                          <a:schemeClr val="dk1"/>
                        </a:buClr>
                        <a:buSzPts val="1100"/>
                        <a:buFont typeface="Old Standard TT"/>
                        <a:buChar char="●"/>
                      </a:pPr>
                      <a:r>
                        <a:rPr lang="es-419" sz="1100">
                          <a:solidFill>
                            <a:schemeClr val="dk1"/>
                          </a:solidFill>
                          <a:latin typeface="Old Standard TT"/>
                          <a:ea typeface="Old Standard TT"/>
                          <a:cs typeface="Old Standard TT"/>
                          <a:sym typeface="Old Standard TT"/>
                        </a:rPr>
                        <a:t>Ninguno de los usuarios cambió de perfil para solicitar el turno del familiar, incluso ni notaron que no lo hicieron.</a:t>
                      </a:r>
                      <a:endParaRPr sz="1100">
                        <a:solidFill>
                          <a:schemeClr val="dk1"/>
                        </a:solidFill>
                        <a:latin typeface="Old Standard TT"/>
                        <a:ea typeface="Old Standard TT"/>
                        <a:cs typeface="Old Standard TT"/>
                        <a:sym typeface="Old Standard TT"/>
                      </a:endParaRPr>
                    </a:p>
                    <a:p>
                      <a:pPr indent="-298450" lvl="0" marL="457200" rtl="0" algn="l">
                        <a:spcBef>
                          <a:spcPts val="0"/>
                        </a:spcBef>
                        <a:spcAft>
                          <a:spcPts val="0"/>
                        </a:spcAft>
                        <a:buClr>
                          <a:schemeClr val="dk1"/>
                        </a:buClr>
                        <a:buSzPts val="1100"/>
                        <a:buFont typeface="Old Standard TT"/>
                        <a:buChar char="●"/>
                      </a:pPr>
                      <a:r>
                        <a:rPr lang="es-419" sz="1100">
                          <a:solidFill>
                            <a:schemeClr val="dk1"/>
                          </a:solidFill>
                          <a:latin typeface="Old Standard TT"/>
                          <a:ea typeface="Old Standard TT"/>
                          <a:cs typeface="Old Standard TT"/>
                          <a:sym typeface="Old Standard TT"/>
                        </a:rPr>
                        <a:t>Un usuario confundió el texto de confirmar turno con un botón</a:t>
                      </a:r>
                      <a:endParaRPr/>
                    </a:p>
                  </a:txBody>
                  <a:tcPr marT="91425" marB="91425" marR="91425" marL="91425">
                    <a:lnL cap="flat" cmpd="sng" w="76200">
                      <a:solidFill>
                        <a:srgbClr val="073763"/>
                      </a:solidFill>
                      <a:prstDash val="solid"/>
                      <a:round/>
                      <a:headEnd len="sm" w="sm" type="none"/>
                      <a:tailEnd len="sm" w="sm" type="none"/>
                    </a:lnL>
                    <a:lnR cap="flat" cmpd="sng" w="76200">
                      <a:solidFill>
                        <a:srgbClr val="073763"/>
                      </a:solidFill>
                      <a:prstDash val="solid"/>
                      <a:round/>
                      <a:headEnd len="sm" w="sm" type="none"/>
                      <a:tailEnd len="sm" w="sm" type="none"/>
                    </a:lnR>
                    <a:lnT cap="flat" cmpd="sng" w="76200">
                      <a:solidFill>
                        <a:srgbClr val="073763"/>
                      </a:solidFill>
                      <a:prstDash val="solid"/>
                      <a:round/>
                      <a:headEnd len="sm" w="sm" type="none"/>
                      <a:tailEnd len="sm" w="sm" type="none"/>
                    </a:lnT>
                    <a:lnB cap="flat" cmpd="sng" w="76200">
                      <a:solidFill>
                        <a:srgbClr val="073763"/>
                      </a:solidFill>
                      <a:prstDash val="solid"/>
                      <a:round/>
                      <a:headEnd len="sm" w="sm" type="none"/>
                      <a:tailEnd len="sm" w="sm" type="none"/>
                    </a:lnB>
                  </a:tcPr>
                </a:tc>
              </a:tr>
              <a:tr h="1512600">
                <a:tc gridSpan="2">
                  <a:txBody>
                    <a:bodyPr/>
                    <a:lstStyle/>
                    <a:p>
                      <a:pPr indent="0" lvl="0" marL="0" rtl="0" algn="l">
                        <a:spcBef>
                          <a:spcPts val="0"/>
                        </a:spcBef>
                        <a:spcAft>
                          <a:spcPts val="0"/>
                        </a:spcAft>
                        <a:buNone/>
                      </a:pPr>
                      <a:r>
                        <a:rPr b="1" lang="es-419">
                          <a:solidFill>
                            <a:schemeClr val="dk1"/>
                          </a:solidFill>
                          <a:latin typeface="Old Standard TT"/>
                          <a:ea typeface="Old Standard TT"/>
                          <a:cs typeface="Old Standard TT"/>
                          <a:sym typeface="Old Standard TT"/>
                        </a:rPr>
                        <a:t> Recomendaciones:</a:t>
                      </a:r>
                      <a:endParaRPr b="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a:p>
                      <a:pPr indent="-298450" lvl="0" marL="457200" rtl="0" algn="l">
                        <a:spcBef>
                          <a:spcPts val="0"/>
                        </a:spcBef>
                        <a:spcAft>
                          <a:spcPts val="0"/>
                        </a:spcAft>
                        <a:buClr>
                          <a:schemeClr val="dk1"/>
                        </a:buClr>
                        <a:buSzPts val="1100"/>
                        <a:buFont typeface="Old Standard TT"/>
                        <a:buChar char="➢"/>
                      </a:pPr>
                      <a:r>
                        <a:rPr lang="es-419" sz="1100">
                          <a:solidFill>
                            <a:schemeClr val="dk1"/>
                          </a:solidFill>
                          <a:latin typeface="Old Standard TT"/>
                          <a:ea typeface="Old Standard TT"/>
                          <a:cs typeface="Old Standard TT"/>
                          <a:sym typeface="Old Standard TT"/>
                        </a:rPr>
                        <a:t>Modificar textos que parecen botones y confunden al usuario.</a:t>
                      </a:r>
                      <a:endParaRPr sz="1100">
                        <a:solidFill>
                          <a:schemeClr val="dk1"/>
                        </a:solidFill>
                        <a:latin typeface="Old Standard TT"/>
                        <a:ea typeface="Old Standard TT"/>
                        <a:cs typeface="Old Standard TT"/>
                        <a:sym typeface="Old Standard TT"/>
                      </a:endParaRPr>
                    </a:p>
                    <a:p>
                      <a:pPr indent="-298450" lvl="0" marL="457200" rtl="0" algn="l">
                        <a:spcBef>
                          <a:spcPts val="0"/>
                        </a:spcBef>
                        <a:spcAft>
                          <a:spcPts val="0"/>
                        </a:spcAft>
                        <a:buClr>
                          <a:schemeClr val="dk1"/>
                        </a:buClr>
                        <a:buSzPts val="1100"/>
                        <a:buFont typeface="Old Standard TT"/>
                        <a:buChar char="➢"/>
                      </a:pPr>
                      <a:r>
                        <a:rPr lang="es-419" sz="1100">
                          <a:solidFill>
                            <a:schemeClr val="dk1"/>
                          </a:solidFill>
                          <a:latin typeface="Old Standard TT"/>
                          <a:ea typeface="Old Standard TT"/>
                          <a:cs typeface="Old Standard TT"/>
                          <a:sym typeface="Old Standard TT"/>
                        </a:rPr>
                        <a:t>El usuario no nota el cambio de perfil.</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s-419" sz="1100">
                          <a:solidFill>
                            <a:schemeClr val="dk1"/>
                          </a:solidFill>
                          <a:latin typeface="Old Standard TT"/>
                          <a:ea typeface="Old Standard TT"/>
                          <a:cs typeface="Old Standard TT"/>
                          <a:sym typeface="Old Standard TT"/>
                        </a:rPr>
                        <a:t>Se debería modificar la transición al finalizar una otorgación de turno y que se dirija a Perfil para poder elegir otro integrante de la familia. E idear una manera de identificar para qué perfil se estaría sacando un turno en la pantalla de elección de profesional.</a:t>
                      </a:r>
                      <a:endParaRPr sz="1100">
                        <a:solidFill>
                          <a:schemeClr val="dk1"/>
                        </a:solidFill>
                        <a:latin typeface="Old Standard TT"/>
                        <a:ea typeface="Old Standard TT"/>
                        <a:cs typeface="Old Standard TT"/>
                        <a:sym typeface="Old Standard TT"/>
                      </a:endParaRPr>
                    </a:p>
                    <a:p>
                      <a:pPr indent="-298450" lvl="0" marL="457200" rtl="0" algn="l">
                        <a:spcBef>
                          <a:spcPts val="0"/>
                        </a:spcBef>
                        <a:spcAft>
                          <a:spcPts val="0"/>
                        </a:spcAft>
                        <a:buClr>
                          <a:schemeClr val="dk1"/>
                        </a:buClr>
                        <a:buSzPts val="1100"/>
                        <a:buFont typeface="Old Standard TT"/>
                        <a:buChar char="➢"/>
                      </a:pPr>
                      <a:r>
                        <a:rPr lang="es-419" sz="1100">
                          <a:solidFill>
                            <a:schemeClr val="dk1"/>
                          </a:solidFill>
                          <a:latin typeface="Old Standard TT"/>
                          <a:ea typeface="Old Standard TT"/>
                          <a:cs typeface="Old Standard TT"/>
                          <a:sym typeface="Old Standard TT"/>
                        </a:rPr>
                        <a:t>Colocar una opción para volver atrás dentro de la app.</a:t>
                      </a:r>
                      <a:endParaRPr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100">
                        <a:solidFill>
                          <a:schemeClr val="dk1"/>
                        </a:solidFill>
                        <a:latin typeface="Old Standard TT"/>
                        <a:ea typeface="Old Standard TT"/>
                        <a:cs typeface="Old Standard TT"/>
                        <a:sym typeface="Old Standard TT"/>
                      </a:endParaRPr>
                    </a:p>
                  </a:txBody>
                  <a:tcPr marT="91425" marB="91425" marR="91425" marL="91425">
                    <a:lnL cap="flat" cmpd="sng" w="76200">
                      <a:solidFill>
                        <a:srgbClr val="073763"/>
                      </a:solidFill>
                      <a:prstDash val="solid"/>
                      <a:round/>
                      <a:headEnd len="sm" w="sm" type="none"/>
                      <a:tailEnd len="sm" w="sm" type="none"/>
                    </a:lnL>
                    <a:lnR cap="flat" cmpd="sng" w="76200">
                      <a:solidFill>
                        <a:srgbClr val="073763"/>
                      </a:solidFill>
                      <a:prstDash val="solid"/>
                      <a:round/>
                      <a:headEnd len="sm" w="sm" type="none"/>
                      <a:tailEnd len="sm" w="sm" type="none"/>
                    </a:lnR>
                    <a:lnT cap="flat" cmpd="sng" w="76200">
                      <a:solidFill>
                        <a:srgbClr val="073763"/>
                      </a:solidFill>
                      <a:prstDash val="solid"/>
                      <a:round/>
                      <a:headEnd len="sm" w="sm" type="none"/>
                      <a:tailEnd len="sm" w="sm" type="none"/>
                    </a:lnT>
                    <a:lnB cap="flat" cmpd="sng" w="76200">
                      <a:solidFill>
                        <a:srgbClr val="073763"/>
                      </a:solidFill>
                      <a:prstDash val="solid"/>
                      <a:round/>
                      <a:headEnd len="sm" w="sm" type="none"/>
                      <a:tailEnd len="sm" w="sm" type="none"/>
                    </a:lnB>
                  </a:tcPr>
                </a:tc>
                <a:tc hMerge="1"/>
              </a:tr>
            </a:tbl>
          </a:graphicData>
        </a:graphic>
      </p:graphicFrame>
      <p:sp>
        <p:nvSpPr>
          <p:cNvPr id="329" name="Google Shape;329;p36"/>
          <p:cNvSpPr txBox="1"/>
          <p:nvPr/>
        </p:nvSpPr>
        <p:spPr>
          <a:xfrm>
            <a:off x="928400" y="1444100"/>
            <a:ext cx="35175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Old Standard TT"/>
                <a:ea typeface="Old Standard TT"/>
                <a:cs typeface="Old Standard TT"/>
                <a:sym typeface="Old Standard TT"/>
              </a:rPr>
              <a:t>Lo que funcionó</a:t>
            </a:r>
            <a:endParaRPr b="1">
              <a:latin typeface="Old Standard TT"/>
              <a:ea typeface="Old Standard TT"/>
              <a:cs typeface="Old Standard TT"/>
              <a:sym typeface="Old Standard TT"/>
            </a:endParaRPr>
          </a:p>
          <a:p>
            <a:pPr indent="0" lvl="0" marL="0" rtl="0" algn="l">
              <a:spcBef>
                <a:spcPts val="0"/>
              </a:spcBef>
              <a:spcAft>
                <a:spcPts val="0"/>
              </a:spcAft>
              <a:buNone/>
            </a:pPr>
            <a:r>
              <a:t/>
            </a:r>
            <a:endParaRPr b="1" sz="13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latin typeface="Old Standard TT"/>
                <a:ea typeface="Old Standard TT"/>
                <a:cs typeface="Old Standard TT"/>
                <a:sym typeface="Old Standard TT"/>
              </a:rPr>
              <a:t>Les resultó </a:t>
            </a:r>
            <a:r>
              <a:rPr lang="es-419" sz="1100">
                <a:latin typeface="Old Standard TT"/>
                <a:ea typeface="Old Standard TT"/>
                <a:cs typeface="Old Standard TT"/>
                <a:sym typeface="Old Standard TT"/>
              </a:rPr>
              <a:t>práctico</a:t>
            </a:r>
            <a:r>
              <a:rPr lang="es-419" sz="1100">
                <a:latin typeface="Old Standard TT"/>
                <a:ea typeface="Old Standard TT"/>
                <a:cs typeface="Old Standard TT"/>
                <a:sym typeface="Old Standard TT"/>
              </a:rPr>
              <a:t> el recorrido para sacar turno</a:t>
            </a:r>
            <a:endParaRPr sz="11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latin typeface="Old Standard TT"/>
                <a:ea typeface="Old Standard TT"/>
                <a:cs typeface="Old Standard TT"/>
                <a:sym typeface="Old Standard TT"/>
              </a:rPr>
              <a:t>Poder elegir el profesional les interesó.</a:t>
            </a:r>
            <a:endParaRPr sz="1100">
              <a:latin typeface="Old Standard TT"/>
              <a:ea typeface="Old Standard TT"/>
              <a:cs typeface="Old Standard TT"/>
              <a:sym typeface="Old Standard TT"/>
            </a:endParaRPr>
          </a:p>
          <a:p>
            <a:pPr indent="0" lvl="0" marL="0" rtl="0" algn="l">
              <a:spcBef>
                <a:spcPts val="0"/>
              </a:spcBef>
              <a:spcAft>
                <a:spcPts val="0"/>
              </a:spcAft>
              <a:buNone/>
            </a:pPr>
            <a:r>
              <a:t/>
            </a:r>
            <a:endParaRPr sz="1100">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333" name="Shape 333"/>
        <p:cNvGrpSpPr/>
        <p:nvPr/>
      </p:nvGrpSpPr>
      <p:grpSpPr>
        <a:xfrm>
          <a:off x="0" y="0"/>
          <a:ext cx="0" cy="0"/>
          <a:chOff x="0" y="0"/>
          <a:chExt cx="0" cy="0"/>
        </a:xfrm>
      </p:grpSpPr>
      <p:sp>
        <p:nvSpPr>
          <p:cNvPr id="334" name="Google Shape;334;p37"/>
          <p:cNvSpPr txBox="1"/>
          <p:nvPr>
            <p:ph type="title"/>
          </p:nvPr>
        </p:nvSpPr>
        <p:spPr>
          <a:xfrm>
            <a:off x="512700" y="1700825"/>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7100"/>
              <a:t>MOODBOARD</a:t>
            </a:r>
            <a:endParaRPr sz="7100"/>
          </a:p>
        </p:txBody>
      </p:sp>
      <p:pic>
        <p:nvPicPr>
          <p:cNvPr id="335" name="Google Shape;335;p37"/>
          <p:cNvPicPr preferRelativeResize="0"/>
          <p:nvPr/>
        </p:nvPicPr>
        <p:blipFill>
          <a:blip r:embed="rId3">
            <a:alphaModFix/>
          </a:blip>
          <a:stretch>
            <a:fillRect/>
          </a:stretch>
        </p:blipFill>
        <p:spPr>
          <a:xfrm>
            <a:off x="625200" y="3576600"/>
            <a:ext cx="419100" cy="41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idx="4294967295" type="title"/>
          </p:nvPr>
        </p:nvSpPr>
        <p:spPr>
          <a:xfrm>
            <a:off x="6882675" y="1111775"/>
            <a:ext cx="2065800" cy="1104900"/>
          </a:xfrm>
          <a:prstGeom prst="rect">
            <a:avLst/>
          </a:prstGeom>
          <a:ln cap="flat" cmpd="sng" w="9525">
            <a:solidFill>
              <a:srgbClr val="9FC5E8"/>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s-419" sz="1300"/>
              <a:t>El color celeste transmite tranquilidad y calma, por lo que lo consideramos un buen color para un prototipo de salud.</a:t>
            </a:r>
            <a:endParaRPr sz="1300"/>
          </a:p>
          <a:p>
            <a:pPr indent="0" lvl="0" marL="0" rtl="0" algn="l">
              <a:spcBef>
                <a:spcPts val="0"/>
              </a:spcBef>
              <a:spcAft>
                <a:spcPts val="0"/>
              </a:spcAft>
              <a:buClr>
                <a:schemeClr val="dk1"/>
              </a:buClr>
              <a:buSzPts val="990"/>
              <a:buFont typeface="Arial"/>
              <a:buNone/>
            </a:pPr>
            <a:r>
              <a:t/>
            </a:r>
            <a:endParaRPr sz="1300"/>
          </a:p>
          <a:p>
            <a:pPr indent="0" lvl="0" marL="0" rtl="0" algn="l">
              <a:spcBef>
                <a:spcPts val="0"/>
              </a:spcBef>
              <a:spcAft>
                <a:spcPts val="0"/>
              </a:spcAft>
              <a:buSzPts val="990"/>
              <a:buNone/>
            </a:pPr>
            <a:r>
              <a:t/>
            </a:r>
            <a:endParaRPr sz="1300"/>
          </a:p>
        </p:txBody>
      </p:sp>
      <p:sp>
        <p:nvSpPr>
          <p:cNvPr id="341" name="Google Shape;341;p38"/>
          <p:cNvSpPr txBox="1"/>
          <p:nvPr>
            <p:ph idx="4294967295" type="body"/>
          </p:nvPr>
        </p:nvSpPr>
        <p:spPr>
          <a:xfrm>
            <a:off x="6882675" y="2418275"/>
            <a:ext cx="2143500" cy="995400"/>
          </a:xfrm>
          <a:prstGeom prst="rect">
            <a:avLst/>
          </a:prstGeom>
          <a:ln cap="flat" cmpd="sng" w="9525">
            <a:solidFill>
              <a:srgbClr val="CFE2F3"/>
            </a:solidFill>
            <a:prstDash val="dot"/>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419" sz="1000"/>
              <a:t>Otro detalle que terminó de orientar la </a:t>
            </a:r>
            <a:r>
              <a:rPr lang="es-419" sz="1000"/>
              <a:t>elección</a:t>
            </a:r>
            <a:r>
              <a:rPr lang="es-419" sz="1000"/>
              <a:t> de colores es </a:t>
            </a:r>
            <a:r>
              <a:rPr lang="es-419" sz="1000"/>
              <a:t>que el celeste</a:t>
            </a:r>
            <a:r>
              <a:rPr lang="es-419" sz="1000"/>
              <a:t> es el color predominante en todo lo relacionado al Municipio de San Miguel, que es al cual pertenece el Centro de Salud.</a:t>
            </a:r>
            <a:endParaRPr sz="1000"/>
          </a:p>
        </p:txBody>
      </p:sp>
      <p:pic>
        <p:nvPicPr>
          <p:cNvPr id="342" name="Google Shape;342;p38">
            <a:hlinkClick r:id="rId3"/>
          </p:cNvPr>
          <p:cNvPicPr preferRelativeResize="0"/>
          <p:nvPr/>
        </p:nvPicPr>
        <p:blipFill>
          <a:blip r:embed="rId4">
            <a:alphaModFix/>
          </a:blip>
          <a:stretch>
            <a:fillRect/>
          </a:stretch>
        </p:blipFill>
        <p:spPr>
          <a:xfrm>
            <a:off x="67050" y="86275"/>
            <a:ext cx="6686226" cy="4811650"/>
          </a:xfrm>
          <a:prstGeom prst="rect">
            <a:avLst/>
          </a:prstGeom>
          <a:noFill/>
          <a:ln cap="flat" cmpd="sng" w="9525">
            <a:solidFill>
              <a:srgbClr val="3D85C6"/>
            </a:solidFill>
            <a:prstDash val="dashDot"/>
            <a:round/>
            <a:headEnd len="sm" w="sm" type="none"/>
            <a:tailEnd len="sm" w="sm" type="none"/>
          </a:ln>
        </p:spPr>
      </p:pic>
      <p:pic>
        <p:nvPicPr>
          <p:cNvPr id="343" name="Google Shape;343;p38"/>
          <p:cNvPicPr preferRelativeResize="0"/>
          <p:nvPr/>
        </p:nvPicPr>
        <p:blipFill>
          <a:blip r:embed="rId5">
            <a:alphaModFix/>
          </a:blip>
          <a:stretch>
            <a:fillRect/>
          </a:stretch>
        </p:blipFill>
        <p:spPr>
          <a:xfrm>
            <a:off x="8293800" y="3440225"/>
            <a:ext cx="809698" cy="809698"/>
          </a:xfrm>
          <a:prstGeom prst="rect">
            <a:avLst/>
          </a:prstGeom>
          <a:noFill/>
          <a:ln>
            <a:noFill/>
          </a:ln>
        </p:spPr>
      </p:pic>
      <p:sp>
        <p:nvSpPr>
          <p:cNvPr id="344" name="Google Shape;344;p38"/>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txBox="1"/>
          <p:nvPr/>
        </p:nvSpPr>
        <p:spPr>
          <a:xfrm>
            <a:off x="7009725" y="292000"/>
            <a:ext cx="1811700" cy="554100"/>
          </a:xfrm>
          <a:prstGeom prst="rect">
            <a:avLst/>
          </a:prstGeom>
          <a:noFill/>
          <a:ln cap="flat" cmpd="sng" w="9525">
            <a:solidFill>
              <a:srgbClr val="1155CC"/>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latin typeface="Old Standard TT"/>
                <a:ea typeface="Old Standard TT"/>
                <a:cs typeface="Old Standard TT"/>
                <a:sym typeface="Old Standard TT"/>
              </a:rPr>
              <a:t>FRESCO - SERENO - TRANQUILIDAD</a:t>
            </a:r>
            <a:endParaRPr sz="1200">
              <a:latin typeface="Old Standard TT"/>
              <a:ea typeface="Old Standard TT"/>
              <a:cs typeface="Old Standard TT"/>
              <a:sym typeface="Old Standard TT"/>
            </a:endParaRPr>
          </a:p>
        </p:txBody>
      </p:sp>
      <p:pic>
        <p:nvPicPr>
          <p:cNvPr id="346" name="Google Shape;346;p38"/>
          <p:cNvPicPr preferRelativeResize="0"/>
          <p:nvPr/>
        </p:nvPicPr>
        <p:blipFill>
          <a:blip r:embed="rId6">
            <a:alphaModFix/>
          </a:blip>
          <a:stretch>
            <a:fillRect/>
          </a:stretch>
        </p:blipFill>
        <p:spPr>
          <a:xfrm>
            <a:off x="6936713" y="4058900"/>
            <a:ext cx="1957725" cy="83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350" name="Shape 350"/>
        <p:cNvGrpSpPr/>
        <p:nvPr/>
      </p:nvGrpSpPr>
      <p:grpSpPr>
        <a:xfrm>
          <a:off x="0" y="0"/>
          <a:ext cx="0" cy="0"/>
          <a:chOff x="0" y="0"/>
          <a:chExt cx="0" cy="0"/>
        </a:xfrm>
      </p:grpSpPr>
      <p:sp>
        <p:nvSpPr>
          <p:cNvPr id="351" name="Google Shape;351;p39"/>
          <p:cNvSpPr txBox="1"/>
          <p:nvPr>
            <p:ph type="title"/>
          </p:nvPr>
        </p:nvSpPr>
        <p:spPr>
          <a:xfrm>
            <a:off x="512700" y="220375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15000"/>
              <a:t>UI Kit</a:t>
            </a:r>
            <a:endParaRPr sz="15000"/>
          </a:p>
        </p:txBody>
      </p:sp>
      <p:pic>
        <p:nvPicPr>
          <p:cNvPr id="352" name="Google Shape;352;p39"/>
          <p:cNvPicPr preferRelativeResize="0"/>
          <p:nvPr/>
        </p:nvPicPr>
        <p:blipFill>
          <a:blip r:embed="rId3">
            <a:alphaModFix/>
          </a:blip>
          <a:stretch>
            <a:fillRect/>
          </a:stretch>
        </p:blipFill>
        <p:spPr>
          <a:xfrm>
            <a:off x="625200" y="3576600"/>
            <a:ext cx="419100" cy="419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4294967295" type="title"/>
          </p:nvPr>
        </p:nvSpPr>
        <p:spPr>
          <a:xfrm>
            <a:off x="5849050" y="748425"/>
            <a:ext cx="2532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5000"/>
              <a:t>UI KIT</a:t>
            </a:r>
            <a:endParaRPr sz="5000"/>
          </a:p>
        </p:txBody>
      </p:sp>
      <p:sp>
        <p:nvSpPr>
          <p:cNvPr id="358" name="Google Shape;358;p40"/>
          <p:cNvSpPr txBox="1"/>
          <p:nvPr>
            <p:ph idx="4294967295" type="body"/>
          </p:nvPr>
        </p:nvSpPr>
        <p:spPr>
          <a:xfrm>
            <a:off x="5418700" y="2208350"/>
            <a:ext cx="3231300" cy="143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Basándonos</a:t>
            </a:r>
            <a:r>
              <a:rPr lang="es-419"/>
              <a:t> en nuestro moodboard armamos el UI Kit para la app, siempre en tonos celestes.</a:t>
            </a:r>
            <a:endParaRPr/>
          </a:p>
        </p:txBody>
      </p:sp>
      <p:sp>
        <p:nvSpPr>
          <p:cNvPr id="359" name="Google Shape;359;p40"/>
          <p:cNvSpPr txBox="1"/>
          <p:nvPr/>
        </p:nvSpPr>
        <p:spPr>
          <a:xfrm>
            <a:off x="5319900" y="4776600"/>
            <a:ext cx="36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360" name="Google Shape;360;p40"/>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0"/>
          <p:cNvPicPr preferRelativeResize="0"/>
          <p:nvPr/>
        </p:nvPicPr>
        <p:blipFill>
          <a:blip r:embed="rId3">
            <a:alphaModFix/>
          </a:blip>
          <a:stretch>
            <a:fillRect/>
          </a:stretch>
        </p:blipFill>
        <p:spPr>
          <a:xfrm>
            <a:off x="245525" y="159550"/>
            <a:ext cx="4706049" cy="4681050"/>
          </a:xfrm>
          <a:prstGeom prst="rect">
            <a:avLst/>
          </a:prstGeom>
          <a:noFill/>
          <a:ln cap="flat" cmpd="sng" w="9525">
            <a:solidFill>
              <a:srgbClr val="073763"/>
            </a:solidFill>
            <a:prstDash val="dashDot"/>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a:hlinkClick r:id="rId3"/>
          </p:cNvPr>
          <p:cNvSpPr txBox="1"/>
          <p:nvPr>
            <p:ph type="title"/>
          </p:nvPr>
        </p:nvSpPr>
        <p:spPr>
          <a:xfrm>
            <a:off x="265500" y="79830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5300">
                <a:solidFill>
                  <a:srgbClr val="073763"/>
                </a:solidFill>
              </a:rPr>
              <a:t>Prototipo</a:t>
            </a:r>
            <a:endParaRPr sz="5300">
              <a:solidFill>
                <a:srgbClr val="073763"/>
              </a:solidFill>
            </a:endParaRPr>
          </a:p>
          <a:p>
            <a:pPr indent="0" lvl="0" marL="0" rtl="0" algn="ctr">
              <a:spcBef>
                <a:spcPts val="0"/>
              </a:spcBef>
              <a:spcAft>
                <a:spcPts val="0"/>
              </a:spcAft>
              <a:buNone/>
            </a:pPr>
            <a:r>
              <a:rPr lang="es-419" sz="5300">
                <a:solidFill>
                  <a:srgbClr val="073763"/>
                </a:solidFill>
              </a:rPr>
              <a:t>Funcional</a:t>
            </a:r>
            <a:endParaRPr sz="5300">
              <a:solidFill>
                <a:srgbClr val="073763"/>
              </a:solidFill>
            </a:endParaRPr>
          </a:p>
        </p:txBody>
      </p:sp>
      <p:sp>
        <p:nvSpPr>
          <p:cNvPr id="367" name="Google Shape;367;p41"/>
          <p:cNvSpPr txBox="1"/>
          <p:nvPr>
            <p:ph idx="1" type="subTitle"/>
          </p:nvPr>
        </p:nvSpPr>
        <p:spPr>
          <a:xfrm>
            <a:off x="265500" y="2769000"/>
            <a:ext cx="4181100" cy="213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s-419" sz="1550"/>
              <a:t>Camila Rolón - Turnos</a:t>
            </a:r>
            <a:endParaRPr sz="1550"/>
          </a:p>
          <a:p>
            <a:pPr indent="0" lvl="0" marL="0" rtl="0" algn="l">
              <a:lnSpc>
                <a:spcPct val="95000"/>
              </a:lnSpc>
              <a:spcBef>
                <a:spcPts val="1200"/>
              </a:spcBef>
              <a:spcAft>
                <a:spcPts val="0"/>
              </a:spcAft>
              <a:buClr>
                <a:schemeClr val="dk1"/>
              </a:buClr>
              <a:buSzPts val="275"/>
              <a:buFont typeface="Arial"/>
              <a:buNone/>
            </a:pPr>
            <a:r>
              <a:t/>
            </a:r>
            <a:endParaRPr sz="1550"/>
          </a:p>
          <a:p>
            <a:pPr indent="0" lvl="0" marL="0" rtl="0" algn="l">
              <a:lnSpc>
                <a:spcPct val="95000"/>
              </a:lnSpc>
              <a:spcBef>
                <a:spcPts val="1200"/>
              </a:spcBef>
              <a:spcAft>
                <a:spcPts val="0"/>
              </a:spcAft>
              <a:buClr>
                <a:schemeClr val="dk1"/>
              </a:buClr>
              <a:buSzPts val="275"/>
              <a:buFont typeface="Arial"/>
              <a:buNone/>
            </a:pPr>
            <a:r>
              <a:t/>
            </a:r>
            <a:endParaRPr sz="1550"/>
          </a:p>
          <a:p>
            <a:pPr indent="0" lvl="0" marL="0" rtl="0" algn="l">
              <a:lnSpc>
                <a:spcPct val="95000"/>
              </a:lnSpc>
              <a:spcBef>
                <a:spcPts val="1200"/>
              </a:spcBef>
              <a:spcAft>
                <a:spcPts val="0"/>
              </a:spcAft>
              <a:buClr>
                <a:schemeClr val="dk1"/>
              </a:buClr>
              <a:buSzPts val="275"/>
              <a:buFont typeface="Arial"/>
              <a:buNone/>
            </a:pPr>
            <a:r>
              <a:t/>
            </a:r>
            <a:endParaRPr sz="1950"/>
          </a:p>
          <a:p>
            <a:pPr indent="0" lvl="0" marL="0" rtl="0" algn="l">
              <a:lnSpc>
                <a:spcPct val="95000"/>
              </a:lnSpc>
              <a:spcBef>
                <a:spcPts val="1200"/>
              </a:spcBef>
              <a:spcAft>
                <a:spcPts val="0"/>
              </a:spcAft>
              <a:buClr>
                <a:schemeClr val="dk1"/>
              </a:buClr>
              <a:buSzPts val="275"/>
              <a:buFont typeface="Arial"/>
              <a:buNone/>
            </a:pPr>
            <a:r>
              <a:rPr lang="es-419" sz="1550"/>
              <a:t>				            Mulhall Victoria</a:t>
            </a:r>
            <a:endParaRPr sz="1450">
              <a:latin typeface="Arial"/>
              <a:ea typeface="Arial"/>
              <a:cs typeface="Arial"/>
              <a:sym typeface="Arial"/>
            </a:endParaRPr>
          </a:p>
          <a:p>
            <a:pPr indent="0" lvl="0" marL="0" rtl="0" algn="ctr">
              <a:lnSpc>
                <a:spcPct val="80000"/>
              </a:lnSpc>
              <a:spcBef>
                <a:spcPts val="1200"/>
              </a:spcBef>
              <a:spcAft>
                <a:spcPts val="0"/>
              </a:spcAft>
              <a:buSzPts val="275"/>
              <a:buNone/>
            </a:pPr>
            <a:r>
              <a:t/>
            </a:r>
            <a:endParaRPr sz="525"/>
          </a:p>
        </p:txBody>
      </p:sp>
      <p:sp>
        <p:nvSpPr>
          <p:cNvPr id="368" name="Google Shape;368;p41"/>
          <p:cNvSpPr txBox="1"/>
          <p:nvPr>
            <p:ph idx="2" type="body"/>
          </p:nvPr>
        </p:nvSpPr>
        <p:spPr>
          <a:xfrm>
            <a:off x="4926225" y="181050"/>
            <a:ext cx="3837000" cy="2287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419" sz="5300">
                <a:solidFill>
                  <a:srgbClr val="3D85C6"/>
                </a:solidFill>
              </a:rPr>
              <a:t>Alta fidelidad</a:t>
            </a:r>
            <a:r>
              <a:rPr lang="es-419" sz="5300">
                <a:solidFill>
                  <a:srgbClr val="3D85C6"/>
                </a:solidFill>
              </a:rPr>
              <a:t> </a:t>
            </a:r>
            <a:endParaRPr sz="5300">
              <a:solidFill>
                <a:srgbClr val="3D85C6"/>
              </a:solidFill>
            </a:endParaRPr>
          </a:p>
        </p:txBody>
      </p:sp>
      <p:sp>
        <p:nvSpPr>
          <p:cNvPr id="369" name="Google Shape;369;p41"/>
          <p:cNvSpPr txBox="1"/>
          <p:nvPr>
            <p:ph idx="2" type="body"/>
          </p:nvPr>
        </p:nvSpPr>
        <p:spPr>
          <a:xfrm>
            <a:off x="4985950" y="3716625"/>
            <a:ext cx="3837000" cy="869400"/>
          </a:xfrm>
          <a:prstGeom prst="rect">
            <a:avLst/>
          </a:prstGeom>
        </p:spPr>
        <p:txBody>
          <a:bodyPr anchorCtr="0" anchor="ctr" bIns="91425" lIns="91425" spcFirstLastPara="1" rIns="91425" wrap="square" tIns="91425">
            <a:normAutofit fontScale="25000" lnSpcReduction="20000"/>
          </a:bodyPr>
          <a:lstStyle/>
          <a:p>
            <a:pPr indent="0" lvl="0" marL="0" rtl="0" algn="l">
              <a:spcBef>
                <a:spcPts val="0"/>
              </a:spcBef>
              <a:spcAft>
                <a:spcPts val="0"/>
              </a:spcAft>
              <a:buNone/>
            </a:pPr>
            <a:r>
              <a:rPr lang="es-419" sz="6000"/>
              <a:t>Luego de realizar el Moodboard y el Ui Kit elevamos la fidelidad del prototipo, teniendo en cuenta colores y formas.</a:t>
            </a:r>
            <a:endParaRPr sz="6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70" name="Google Shape;370;p41"/>
          <p:cNvPicPr preferRelativeResize="0"/>
          <p:nvPr/>
        </p:nvPicPr>
        <p:blipFill>
          <a:blip r:embed="rId4">
            <a:alphaModFix/>
          </a:blip>
          <a:stretch>
            <a:fillRect/>
          </a:stretch>
        </p:blipFill>
        <p:spPr>
          <a:xfrm>
            <a:off x="1126025" y="3171700"/>
            <a:ext cx="2233725" cy="124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idx="4294967295" type="body"/>
          </p:nvPr>
        </p:nvSpPr>
        <p:spPr>
          <a:xfrm>
            <a:off x="3633750" y="134200"/>
            <a:ext cx="5198400" cy="4619700"/>
          </a:xfrm>
          <a:prstGeom prst="rect">
            <a:avLst/>
          </a:prstGeom>
          <a:ln cap="flat" cmpd="sng" w="9525">
            <a:solidFill>
              <a:srgbClr val="3D85C6"/>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s-419"/>
              <a:t>Sobre Débora</a:t>
            </a:r>
            <a:endParaRPr b="1"/>
          </a:p>
          <a:p>
            <a:pPr indent="0" lvl="0" marL="0" rtl="0" algn="l">
              <a:spcBef>
                <a:spcPts val="1200"/>
              </a:spcBef>
              <a:spcAft>
                <a:spcPts val="0"/>
              </a:spcAft>
              <a:buNone/>
            </a:pPr>
            <a:r>
              <a:rPr b="1" lang="es-419" sz="1100"/>
              <a:t>BIO: </a:t>
            </a:r>
            <a:r>
              <a:rPr lang="es-419" sz="1100"/>
              <a:t>Débora es una madre de familia que se interesa por la buena salud de todos los integrantes de la misma. Para ello se ocupa de sacarle los turnos médicos necesarios cada uno de ellos. </a:t>
            </a:r>
            <a:endParaRPr sz="1100"/>
          </a:p>
          <a:p>
            <a:pPr indent="0" lvl="0" marL="0" rtl="0" algn="l">
              <a:spcBef>
                <a:spcPts val="1200"/>
              </a:spcBef>
              <a:spcAft>
                <a:spcPts val="0"/>
              </a:spcAft>
              <a:buNone/>
            </a:pPr>
            <a:r>
              <a:rPr b="1" lang="es-419" sz="1100"/>
              <a:t>Objetivos y Metas</a:t>
            </a:r>
            <a:endParaRPr b="1" sz="1100"/>
          </a:p>
          <a:p>
            <a:pPr indent="-298450" lvl="0" marL="457200" rtl="0" algn="l">
              <a:spcBef>
                <a:spcPts val="1200"/>
              </a:spcBef>
              <a:spcAft>
                <a:spcPts val="0"/>
              </a:spcAft>
              <a:buSzPts val="1100"/>
              <a:buChar char="●"/>
            </a:pPr>
            <a:r>
              <a:rPr lang="es-419" sz="1100"/>
              <a:t>Quiere poder sacar turnos médicos sin hacer largas filas.</a:t>
            </a:r>
            <a:endParaRPr sz="1100"/>
          </a:p>
          <a:p>
            <a:pPr indent="-298450" lvl="0" marL="457200" rtl="0" algn="l">
              <a:spcBef>
                <a:spcPts val="0"/>
              </a:spcBef>
              <a:spcAft>
                <a:spcPts val="0"/>
              </a:spcAft>
              <a:buSzPts val="1100"/>
              <a:buChar char="●"/>
            </a:pPr>
            <a:r>
              <a:rPr lang="es-419" sz="1100"/>
              <a:t>Quiere poder elegir si atenderse por la mañana o por la tarde.</a:t>
            </a:r>
            <a:endParaRPr sz="1100"/>
          </a:p>
          <a:p>
            <a:pPr indent="-298450" lvl="0" marL="457200" rtl="0" algn="l">
              <a:spcBef>
                <a:spcPts val="0"/>
              </a:spcBef>
              <a:spcAft>
                <a:spcPts val="0"/>
              </a:spcAft>
              <a:buSzPts val="1100"/>
              <a:buChar char="●"/>
            </a:pPr>
            <a:r>
              <a:rPr lang="es-419" sz="1100"/>
              <a:t>Quiere poder sacar los turnos desde su casa.</a:t>
            </a:r>
            <a:endParaRPr sz="1100"/>
          </a:p>
          <a:p>
            <a:pPr indent="0" lvl="0" marL="0" rtl="0" algn="l">
              <a:spcBef>
                <a:spcPts val="1200"/>
              </a:spcBef>
              <a:spcAft>
                <a:spcPts val="0"/>
              </a:spcAft>
              <a:buNone/>
            </a:pPr>
            <a:r>
              <a:t/>
            </a:r>
            <a:endParaRPr b="1" sz="1100"/>
          </a:p>
          <a:p>
            <a:pPr indent="0" lvl="0" marL="0" rtl="0" algn="l">
              <a:spcBef>
                <a:spcPts val="1200"/>
              </a:spcBef>
              <a:spcAft>
                <a:spcPts val="1200"/>
              </a:spcAft>
              <a:buNone/>
            </a:pPr>
            <a:r>
              <a:t/>
            </a:r>
            <a:endParaRPr b="1" sz="1000"/>
          </a:p>
        </p:txBody>
      </p:sp>
      <p:sp>
        <p:nvSpPr>
          <p:cNvPr id="79" name="Google Shape;79;p15"/>
          <p:cNvSpPr txBox="1"/>
          <p:nvPr/>
        </p:nvSpPr>
        <p:spPr>
          <a:xfrm>
            <a:off x="666100" y="2369988"/>
            <a:ext cx="2339400" cy="12621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80" name="Google Shape;80;p15"/>
          <p:cNvSpPr txBox="1"/>
          <p:nvPr/>
        </p:nvSpPr>
        <p:spPr>
          <a:xfrm>
            <a:off x="148900" y="3722575"/>
            <a:ext cx="3373800" cy="1031400"/>
          </a:xfrm>
          <a:prstGeom prst="rect">
            <a:avLst/>
          </a:prstGeom>
          <a:solidFill>
            <a:srgbClr val="3D85C6"/>
          </a:solid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1100">
              <a:solidFill>
                <a:schemeClr val="accent1"/>
              </a:solidFill>
              <a:latin typeface="Old Standard TT"/>
              <a:ea typeface="Old Standard TT"/>
              <a:cs typeface="Old Standard TT"/>
              <a:sym typeface="Old Standard TT"/>
            </a:endParaRPr>
          </a:p>
          <a:p>
            <a:pPr indent="0" lvl="0" marL="0" rtl="0" algn="ctr">
              <a:spcBef>
                <a:spcPts val="0"/>
              </a:spcBef>
              <a:spcAft>
                <a:spcPts val="0"/>
              </a:spcAft>
              <a:buNone/>
            </a:pPr>
            <a:r>
              <a:rPr b="1" lang="es-419" sz="1100">
                <a:solidFill>
                  <a:schemeClr val="accent1"/>
                </a:solidFill>
                <a:latin typeface="Old Standard TT"/>
                <a:ea typeface="Old Standard TT"/>
                <a:cs typeface="Old Standard TT"/>
                <a:sym typeface="Old Standard TT"/>
              </a:rPr>
              <a:t>Es </a:t>
            </a:r>
            <a:r>
              <a:rPr b="1" lang="es-419" sz="1100">
                <a:solidFill>
                  <a:schemeClr val="accent1"/>
                </a:solidFill>
                <a:latin typeface="Old Standard TT"/>
                <a:ea typeface="Old Standard TT"/>
                <a:cs typeface="Old Standard TT"/>
                <a:sym typeface="Old Standard TT"/>
              </a:rPr>
              <a:t>una usuaria que siempre está intentando cuidar la salud de su familia, para lo que es quien se ocupa de sus turnos médicos.</a:t>
            </a:r>
            <a:endParaRPr b="1" sz="1100">
              <a:solidFill>
                <a:schemeClr val="accent1"/>
              </a:solidFill>
              <a:latin typeface="Old Standard TT"/>
              <a:ea typeface="Old Standard TT"/>
              <a:cs typeface="Old Standard TT"/>
              <a:sym typeface="Old Standard TT"/>
            </a:endParaRPr>
          </a:p>
          <a:p>
            <a:pPr indent="0" lvl="0" marL="0" rtl="0" algn="l">
              <a:spcBef>
                <a:spcPts val="0"/>
              </a:spcBef>
              <a:spcAft>
                <a:spcPts val="0"/>
              </a:spcAft>
              <a:buNone/>
            </a:pPr>
            <a:r>
              <a:t/>
            </a:r>
            <a:endParaRPr b="1" i="1" sz="1100">
              <a:solidFill>
                <a:schemeClr val="accent1"/>
              </a:solidFill>
              <a:latin typeface="Old Standard TT"/>
              <a:ea typeface="Old Standard TT"/>
              <a:cs typeface="Old Standard TT"/>
              <a:sym typeface="Old Standard TT"/>
            </a:endParaRPr>
          </a:p>
        </p:txBody>
      </p:sp>
      <p:sp>
        <p:nvSpPr>
          <p:cNvPr id="81" name="Google Shape;81;p15"/>
          <p:cNvSpPr txBox="1"/>
          <p:nvPr/>
        </p:nvSpPr>
        <p:spPr>
          <a:xfrm>
            <a:off x="2094300" y="518050"/>
            <a:ext cx="136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latin typeface="Old Standard TT"/>
                <a:ea typeface="Old Standard TT"/>
                <a:cs typeface="Old Standard TT"/>
                <a:sym typeface="Old Standard TT"/>
              </a:rPr>
              <a:t>Madre, ama de casa</a:t>
            </a:r>
            <a:endParaRPr sz="1100">
              <a:latin typeface="Old Standard TT"/>
              <a:ea typeface="Old Standard TT"/>
              <a:cs typeface="Old Standard TT"/>
              <a:sym typeface="Old Standard TT"/>
            </a:endParaRPr>
          </a:p>
        </p:txBody>
      </p:sp>
      <p:pic>
        <p:nvPicPr>
          <p:cNvPr id="82" name="Google Shape;82;p15"/>
          <p:cNvPicPr preferRelativeResize="0"/>
          <p:nvPr/>
        </p:nvPicPr>
        <p:blipFill>
          <a:blip r:embed="rId3">
            <a:alphaModFix/>
          </a:blip>
          <a:stretch>
            <a:fillRect/>
          </a:stretch>
        </p:blipFill>
        <p:spPr>
          <a:xfrm>
            <a:off x="237600" y="377800"/>
            <a:ext cx="1856700" cy="1397901"/>
          </a:xfrm>
          <a:prstGeom prst="rect">
            <a:avLst/>
          </a:prstGeom>
          <a:noFill/>
          <a:ln cap="flat" cmpd="sng" w="9525">
            <a:solidFill>
              <a:schemeClr val="dk2"/>
            </a:solidFill>
            <a:prstDash val="lgDashDot"/>
            <a:round/>
            <a:headEnd len="sm" w="sm" type="none"/>
            <a:tailEnd len="sm" w="sm" type="none"/>
          </a:ln>
        </p:spPr>
      </p:pic>
      <p:sp>
        <p:nvSpPr>
          <p:cNvPr id="83" name="Google Shape;83;p15"/>
          <p:cNvSpPr txBox="1"/>
          <p:nvPr/>
        </p:nvSpPr>
        <p:spPr>
          <a:xfrm>
            <a:off x="2168400" y="1006600"/>
            <a:ext cx="122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100">
                <a:latin typeface="Old Standard TT"/>
                <a:ea typeface="Old Standard TT"/>
                <a:cs typeface="Old Standard TT"/>
                <a:sym typeface="Old Standard TT"/>
              </a:rPr>
              <a:t>Tipo de usuario:</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100">
                <a:latin typeface="Old Standard TT"/>
                <a:ea typeface="Old Standard TT"/>
                <a:cs typeface="Old Standard TT"/>
                <a:sym typeface="Old Standard TT"/>
              </a:rPr>
              <a:t>Solicita turnos para toda su familia.</a:t>
            </a:r>
            <a:endParaRPr sz="1100">
              <a:latin typeface="Old Standard TT"/>
              <a:ea typeface="Old Standard TT"/>
              <a:cs typeface="Old Standard TT"/>
              <a:sym typeface="Old Standard TT"/>
            </a:endParaRPr>
          </a:p>
        </p:txBody>
      </p:sp>
      <p:sp>
        <p:nvSpPr>
          <p:cNvPr id="84" name="Google Shape;84;p15"/>
          <p:cNvSpPr txBox="1"/>
          <p:nvPr/>
        </p:nvSpPr>
        <p:spPr>
          <a:xfrm>
            <a:off x="592050" y="1694775"/>
            <a:ext cx="26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85" name="Google Shape;85;p15"/>
          <p:cNvSpPr txBox="1"/>
          <p:nvPr/>
        </p:nvSpPr>
        <p:spPr>
          <a:xfrm>
            <a:off x="719425" y="2508438"/>
            <a:ext cx="718200" cy="985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100">
                <a:latin typeface="Old Standard TT"/>
                <a:ea typeface="Old Standard TT"/>
                <a:cs typeface="Old Standard TT"/>
                <a:sym typeface="Old Standard TT"/>
              </a:rPr>
              <a:t>Género</a:t>
            </a:r>
            <a:r>
              <a:rPr b="1" lang="es-419" sz="1100">
                <a:latin typeface="Old Standard TT"/>
                <a:ea typeface="Old Standard TT"/>
                <a:cs typeface="Old Standard TT"/>
                <a:sym typeface="Old Standard TT"/>
              </a:rPr>
              <a:t>:</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Femenino</a:t>
            </a:r>
            <a:endParaRPr sz="1000">
              <a:latin typeface="Old Standard TT"/>
              <a:ea typeface="Old Standard TT"/>
              <a:cs typeface="Old Standard TT"/>
              <a:sym typeface="Old Standard TT"/>
            </a:endParaRPr>
          </a:p>
          <a:p>
            <a:pPr indent="0" lvl="0" marL="0" rtl="0" algn="l">
              <a:spcBef>
                <a:spcPts val="0"/>
              </a:spcBef>
              <a:spcAft>
                <a:spcPts val="0"/>
              </a:spcAft>
              <a:buNone/>
            </a:pPr>
            <a:r>
              <a:t/>
            </a:r>
            <a:endParaRPr sz="1000">
              <a:latin typeface="Old Standard TT"/>
              <a:ea typeface="Old Standard TT"/>
              <a:cs typeface="Old Standard TT"/>
              <a:sym typeface="Old Standard TT"/>
            </a:endParaRPr>
          </a:p>
          <a:p>
            <a:pPr indent="0" lvl="0" marL="0" rtl="0" algn="l">
              <a:spcBef>
                <a:spcPts val="0"/>
              </a:spcBef>
              <a:spcAft>
                <a:spcPts val="0"/>
              </a:spcAft>
              <a:buNone/>
            </a:pPr>
            <a:r>
              <a:rPr b="1" lang="es-419" sz="1100">
                <a:latin typeface="Old Standard TT"/>
                <a:ea typeface="Old Standard TT"/>
                <a:cs typeface="Old Standard TT"/>
                <a:sym typeface="Old Standard TT"/>
              </a:rPr>
              <a:t>Edad:</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36 años</a:t>
            </a:r>
            <a:endParaRPr sz="1000">
              <a:latin typeface="Old Standard TT"/>
              <a:ea typeface="Old Standard TT"/>
              <a:cs typeface="Old Standard TT"/>
              <a:sym typeface="Old Standard TT"/>
            </a:endParaRPr>
          </a:p>
        </p:txBody>
      </p:sp>
      <p:sp>
        <p:nvSpPr>
          <p:cNvPr id="86" name="Google Shape;86;p15"/>
          <p:cNvSpPr txBox="1"/>
          <p:nvPr/>
        </p:nvSpPr>
        <p:spPr>
          <a:xfrm>
            <a:off x="1390675" y="2431475"/>
            <a:ext cx="1561800" cy="1139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chemeClr val="dk1"/>
                </a:solidFill>
                <a:latin typeface="Old Standard TT"/>
                <a:ea typeface="Old Standard TT"/>
                <a:cs typeface="Old Standard TT"/>
                <a:sym typeface="Old Standard TT"/>
              </a:rPr>
              <a:t>Estado civil</a:t>
            </a:r>
            <a:r>
              <a:rPr b="1" lang="es-419" sz="1100">
                <a:solidFill>
                  <a:schemeClr val="dk1"/>
                </a:solidFill>
                <a:latin typeface="Old Standard TT"/>
                <a:ea typeface="Old Standard TT"/>
                <a:cs typeface="Old Standard TT"/>
                <a:sym typeface="Old Standard TT"/>
              </a:rPr>
              <a:t>:</a:t>
            </a:r>
            <a:endParaRPr b="1" sz="11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s-419" sz="1000">
                <a:solidFill>
                  <a:schemeClr val="dk1"/>
                </a:solidFill>
                <a:latin typeface="Old Standard TT"/>
                <a:ea typeface="Old Standard TT"/>
                <a:cs typeface="Old Standard TT"/>
                <a:sym typeface="Old Standard TT"/>
              </a:rPr>
              <a:t>Casada</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b="1" lang="es-419" sz="1100">
                <a:solidFill>
                  <a:schemeClr val="dk1"/>
                </a:solidFill>
                <a:latin typeface="Old Standard TT"/>
                <a:ea typeface="Old Standard TT"/>
                <a:cs typeface="Old Standard TT"/>
                <a:sym typeface="Old Standard TT"/>
              </a:rPr>
              <a:t>Ciudad:</a:t>
            </a:r>
            <a:endParaRPr b="1" sz="11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s-419" sz="1000">
                <a:solidFill>
                  <a:schemeClr val="dk1"/>
                </a:solidFill>
                <a:latin typeface="Old Standard TT"/>
                <a:ea typeface="Old Standard TT"/>
                <a:cs typeface="Old Standard TT"/>
                <a:sym typeface="Old Standard TT"/>
              </a:rPr>
              <a:t>Formosa, con residencia en San Miguel</a:t>
            </a:r>
            <a:endParaRPr>
              <a:latin typeface="Old Standard TT"/>
              <a:ea typeface="Old Standard TT"/>
              <a:cs typeface="Old Standard TT"/>
              <a:sym typeface="Old Standard TT"/>
            </a:endParaRPr>
          </a:p>
        </p:txBody>
      </p:sp>
      <p:sp>
        <p:nvSpPr>
          <p:cNvPr id="87" name="Google Shape;87;p15"/>
          <p:cNvSpPr txBox="1"/>
          <p:nvPr/>
        </p:nvSpPr>
        <p:spPr>
          <a:xfrm>
            <a:off x="3715175" y="2338625"/>
            <a:ext cx="2168400" cy="23703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Old Standard TT"/>
                <a:ea typeface="Old Standard TT"/>
                <a:cs typeface="Old Standard TT"/>
                <a:sym typeface="Old Standard TT"/>
              </a:rPr>
              <a:t>Motivaciones y frustraciones</a:t>
            </a:r>
            <a:endParaRPr b="1" sz="1200">
              <a:latin typeface="Old Standard TT"/>
              <a:ea typeface="Old Standard TT"/>
              <a:cs typeface="Old Standard TT"/>
              <a:sym typeface="Old Standard TT"/>
            </a:endParaRPr>
          </a:p>
          <a:p>
            <a:pPr indent="0" lvl="0" marL="0" rtl="0" algn="l">
              <a:spcBef>
                <a:spcPts val="0"/>
              </a:spcBef>
              <a:spcAft>
                <a:spcPts val="0"/>
              </a:spcAft>
              <a:buNone/>
            </a:pPr>
            <a:r>
              <a:rPr b="1" lang="es-419" sz="1000">
                <a:latin typeface="Old Standard TT"/>
                <a:ea typeface="Old Standard TT"/>
                <a:cs typeface="Old Standard TT"/>
                <a:sym typeface="Old Standard TT"/>
              </a:rPr>
              <a:t>Frustraciones</a:t>
            </a:r>
            <a:endParaRPr b="1"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No llega a conseguir turno de algunas </a:t>
            </a:r>
            <a:r>
              <a:rPr lang="es-419" sz="1000">
                <a:latin typeface="Old Standard TT"/>
                <a:ea typeface="Old Standard TT"/>
                <a:cs typeface="Old Standard TT"/>
                <a:sym typeface="Old Standard TT"/>
              </a:rPr>
              <a:t>especialidades</a:t>
            </a:r>
            <a:r>
              <a:rPr lang="es-419" sz="1000">
                <a:latin typeface="Old Standard TT"/>
                <a:ea typeface="Old Standard TT"/>
                <a:cs typeface="Old Standard TT"/>
                <a:sym typeface="Old Standard TT"/>
              </a:rPr>
              <a:t>, ya que coincide el horario de fila de entrega de turnos con el horario de entrada de los niños a la escuela.</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Le resulta complicado el no poder elegir el horario del turno a solicitar.</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Se complica a la hora de organizarse con los distintos turnos.</a:t>
            </a:r>
            <a:endParaRPr sz="1000">
              <a:latin typeface="Old Standard TT"/>
              <a:ea typeface="Old Standard TT"/>
              <a:cs typeface="Old Standard TT"/>
              <a:sym typeface="Old Standard TT"/>
            </a:endParaRPr>
          </a:p>
        </p:txBody>
      </p:sp>
      <p:sp>
        <p:nvSpPr>
          <p:cNvPr id="88" name="Google Shape;88;p15"/>
          <p:cNvSpPr txBox="1"/>
          <p:nvPr/>
        </p:nvSpPr>
        <p:spPr>
          <a:xfrm>
            <a:off x="6135250" y="2408350"/>
            <a:ext cx="2449500" cy="1277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Old Standard TT"/>
              <a:ea typeface="Old Standard TT"/>
              <a:cs typeface="Old Standard TT"/>
              <a:sym typeface="Old Standard TT"/>
            </a:endParaRPr>
          </a:p>
          <a:p>
            <a:pPr indent="0" lvl="0" marL="0" rtl="0" algn="l">
              <a:spcBef>
                <a:spcPts val="0"/>
              </a:spcBef>
              <a:spcAft>
                <a:spcPts val="0"/>
              </a:spcAft>
              <a:buNone/>
            </a:pPr>
            <a:r>
              <a:rPr b="1" lang="es-419" sz="1000">
                <a:latin typeface="Old Standard TT"/>
                <a:ea typeface="Old Standard TT"/>
                <a:cs typeface="Old Standard TT"/>
                <a:sym typeface="Old Standard TT"/>
              </a:rPr>
              <a:t>Motivaciones</a:t>
            </a:r>
            <a:endParaRPr b="1"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Poder solicitar turnos </a:t>
            </a:r>
            <a:r>
              <a:rPr lang="es-419" sz="1000">
                <a:latin typeface="Old Standard TT"/>
                <a:ea typeface="Old Standard TT"/>
                <a:cs typeface="Old Standard TT"/>
                <a:sym typeface="Old Standard TT"/>
              </a:rPr>
              <a:t>fácilmente</a:t>
            </a:r>
            <a:r>
              <a:rPr lang="es-419" sz="1000">
                <a:latin typeface="Old Standard TT"/>
                <a:ea typeface="Old Standard TT"/>
                <a:cs typeface="Old Standard TT"/>
                <a:sym typeface="Old Standard TT"/>
              </a:rPr>
              <a:t>.</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Tener recordatorios de los turnos.</a:t>
            </a:r>
            <a:endParaRPr sz="1000">
              <a:latin typeface="Old Standard TT"/>
              <a:ea typeface="Old Standard TT"/>
              <a:cs typeface="Old Standard TT"/>
              <a:sym typeface="Old Standard TT"/>
            </a:endParaRPr>
          </a:p>
          <a:p>
            <a:pPr indent="-292100" lvl="0" marL="457200" rtl="0" algn="l">
              <a:spcBef>
                <a:spcPts val="0"/>
              </a:spcBef>
              <a:spcAft>
                <a:spcPts val="0"/>
              </a:spcAft>
              <a:buSzPts val="1000"/>
              <a:buFont typeface="Old Standard TT"/>
              <a:buChar char="●"/>
            </a:pPr>
            <a:r>
              <a:rPr lang="es-419" sz="1000">
                <a:latin typeface="Old Standard TT"/>
                <a:ea typeface="Old Standard TT"/>
                <a:cs typeface="Old Standard TT"/>
                <a:sym typeface="Old Standard TT"/>
              </a:rPr>
              <a:t>Poder tener real acceso a la salud de toda su familia.</a:t>
            </a:r>
            <a:endParaRPr sz="1000">
              <a:latin typeface="Old Standard TT"/>
              <a:ea typeface="Old Standard TT"/>
              <a:cs typeface="Old Standard TT"/>
              <a:sym typeface="Old Standard TT"/>
            </a:endParaRPr>
          </a:p>
        </p:txBody>
      </p:sp>
      <p:sp>
        <p:nvSpPr>
          <p:cNvPr id="89" name="Google Shape;89;p15"/>
          <p:cNvSpPr txBox="1"/>
          <p:nvPr/>
        </p:nvSpPr>
        <p:spPr>
          <a:xfrm>
            <a:off x="6136000" y="3884275"/>
            <a:ext cx="2448000" cy="5388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Old Standard TT"/>
                <a:ea typeface="Old Standard TT"/>
                <a:cs typeface="Old Standard TT"/>
                <a:sym typeface="Old Standard TT"/>
              </a:rPr>
              <a:t>Habilidades</a:t>
            </a:r>
            <a:endParaRPr b="1" sz="1200">
              <a:latin typeface="Old Standard TT"/>
              <a:ea typeface="Old Standard TT"/>
              <a:cs typeface="Old Standard TT"/>
              <a:sym typeface="Old Standard TT"/>
            </a:endParaRPr>
          </a:p>
          <a:p>
            <a:pPr indent="0" lvl="0" marL="0" rtl="0" algn="l">
              <a:spcBef>
                <a:spcPts val="0"/>
              </a:spcBef>
              <a:spcAft>
                <a:spcPts val="0"/>
              </a:spcAft>
              <a:buNone/>
            </a:pPr>
            <a:r>
              <a:rPr b="1" lang="es-419" sz="1100">
                <a:latin typeface="Old Standard TT"/>
                <a:ea typeface="Old Standard TT"/>
                <a:cs typeface="Old Standard TT"/>
                <a:sym typeface="Old Standard TT"/>
              </a:rPr>
              <a:t>Tecnológicas: </a:t>
            </a:r>
            <a:r>
              <a:rPr lang="es-419" sz="1100">
                <a:latin typeface="Old Standard TT"/>
                <a:ea typeface="Old Standard TT"/>
                <a:cs typeface="Old Standard TT"/>
                <a:sym typeface="Old Standard TT"/>
              </a:rPr>
              <a:t>Es nativa digital.</a:t>
            </a:r>
            <a:endParaRPr sz="1100">
              <a:latin typeface="Old Standard TT"/>
              <a:ea typeface="Old Standard TT"/>
              <a:cs typeface="Old Standard TT"/>
              <a:sym typeface="Old Standard TT"/>
            </a:endParaRPr>
          </a:p>
        </p:txBody>
      </p:sp>
      <p:sp>
        <p:nvSpPr>
          <p:cNvPr id="90" name="Google Shape;90;p15"/>
          <p:cNvSpPr/>
          <p:nvPr/>
        </p:nvSpPr>
        <p:spPr>
          <a:xfrm>
            <a:off x="95550" y="4905975"/>
            <a:ext cx="8952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idx="4294967295" type="title"/>
          </p:nvPr>
        </p:nvSpPr>
        <p:spPr>
          <a:xfrm>
            <a:off x="378375" y="217150"/>
            <a:ext cx="85206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LOGIN / REGISTRO</a:t>
            </a:r>
            <a:endParaRPr b="1" sz="4044">
              <a:solidFill>
                <a:schemeClr val="lt1"/>
              </a:solidFill>
            </a:endParaRPr>
          </a:p>
          <a:p>
            <a:pPr indent="0" lvl="0" marL="0" rtl="0" algn="l">
              <a:spcBef>
                <a:spcPts val="0"/>
              </a:spcBef>
              <a:spcAft>
                <a:spcPts val="0"/>
              </a:spcAft>
              <a:buNone/>
            </a:pPr>
            <a:r>
              <a:t/>
            </a:r>
            <a:endParaRPr/>
          </a:p>
        </p:txBody>
      </p:sp>
      <p:sp>
        <p:nvSpPr>
          <p:cNvPr id="376" name="Google Shape;376;p42"/>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2"/>
          <p:cNvPicPr preferRelativeResize="0"/>
          <p:nvPr/>
        </p:nvPicPr>
        <p:blipFill>
          <a:blip r:embed="rId3">
            <a:alphaModFix/>
          </a:blip>
          <a:stretch>
            <a:fillRect/>
          </a:stretch>
        </p:blipFill>
        <p:spPr>
          <a:xfrm>
            <a:off x="402425" y="1709850"/>
            <a:ext cx="962050" cy="2044651"/>
          </a:xfrm>
          <a:prstGeom prst="rect">
            <a:avLst/>
          </a:prstGeom>
          <a:noFill/>
          <a:ln cap="flat" cmpd="sng" w="9525">
            <a:solidFill>
              <a:srgbClr val="073763"/>
            </a:solidFill>
            <a:prstDash val="solid"/>
            <a:round/>
            <a:headEnd len="sm" w="sm" type="none"/>
            <a:tailEnd len="sm" w="sm" type="none"/>
          </a:ln>
        </p:spPr>
      </p:pic>
      <p:pic>
        <p:nvPicPr>
          <p:cNvPr id="378" name="Google Shape;378;p42"/>
          <p:cNvPicPr preferRelativeResize="0"/>
          <p:nvPr/>
        </p:nvPicPr>
        <p:blipFill>
          <a:blip r:embed="rId4">
            <a:alphaModFix/>
          </a:blip>
          <a:stretch>
            <a:fillRect/>
          </a:stretch>
        </p:blipFill>
        <p:spPr>
          <a:xfrm>
            <a:off x="2563850" y="1701938"/>
            <a:ext cx="962050" cy="2060477"/>
          </a:xfrm>
          <a:prstGeom prst="rect">
            <a:avLst/>
          </a:prstGeom>
          <a:noFill/>
          <a:ln cap="flat" cmpd="sng" w="9525">
            <a:solidFill>
              <a:srgbClr val="073763"/>
            </a:solidFill>
            <a:prstDash val="solid"/>
            <a:round/>
            <a:headEnd len="sm" w="sm" type="none"/>
            <a:tailEnd len="sm" w="sm" type="none"/>
          </a:ln>
        </p:spPr>
      </p:pic>
      <p:pic>
        <p:nvPicPr>
          <p:cNvPr id="379" name="Google Shape;379;p42"/>
          <p:cNvPicPr preferRelativeResize="0"/>
          <p:nvPr/>
        </p:nvPicPr>
        <p:blipFill>
          <a:blip r:embed="rId5">
            <a:alphaModFix/>
          </a:blip>
          <a:stretch>
            <a:fillRect/>
          </a:stretch>
        </p:blipFill>
        <p:spPr>
          <a:xfrm>
            <a:off x="3633650" y="1710913"/>
            <a:ext cx="962050" cy="2042506"/>
          </a:xfrm>
          <a:prstGeom prst="rect">
            <a:avLst/>
          </a:prstGeom>
          <a:noFill/>
          <a:ln cap="flat" cmpd="sng" w="9525">
            <a:solidFill>
              <a:srgbClr val="073763"/>
            </a:solidFill>
            <a:prstDash val="solid"/>
            <a:round/>
            <a:headEnd len="sm" w="sm" type="none"/>
            <a:tailEnd len="sm" w="sm" type="none"/>
          </a:ln>
        </p:spPr>
      </p:pic>
      <p:pic>
        <p:nvPicPr>
          <p:cNvPr id="380" name="Google Shape;380;p42"/>
          <p:cNvPicPr preferRelativeResize="0"/>
          <p:nvPr/>
        </p:nvPicPr>
        <p:blipFill>
          <a:blip r:embed="rId6">
            <a:alphaModFix/>
          </a:blip>
          <a:stretch>
            <a:fillRect/>
          </a:stretch>
        </p:blipFill>
        <p:spPr>
          <a:xfrm>
            <a:off x="4703451" y="1703013"/>
            <a:ext cx="962050" cy="2058309"/>
          </a:xfrm>
          <a:prstGeom prst="rect">
            <a:avLst/>
          </a:prstGeom>
          <a:noFill/>
          <a:ln cap="flat" cmpd="sng" w="9525">
            <a:solidFill>
              <a:srgbClr val="073763"/>
            </a:solidFill>
            <a:prstDash val="solid"/>
            <a:round/>
            <a:headEnd len="sm" w="sm" type="none"/>
            <a:tailEnd len="sm" w="sm" type="none"/>
          </a:ln>
        </p:spPr>
      </p:pic>
      <p:pic>
        <p:nvPicPr>
          <p:cNvPr id="381" name="Google Shape;381;p42"/>
          <p:cNvPicPr preferRelativeResize="0"/>
          <p:nvPr/>
        </p:nvPicPr>
        <p:blipFill>
          <a:blip r:embed="rId7">
            <a:alphaModFix/>
          </a:blip>
          <a:stretch>
            <a:fillRect/>
          </a:stretch>
        </p:blipFill>
        <p:spPr>
          <a:xfrm>
            <a:off x="5773250" y="1719813"/>
            <a:ext cx="962050" cy="2024736"/>
          </a:xfrm>
          <a:prstGeom prst="rect">
            <a:avLst/>
          </a:prstGeom>
          <a:noFill/>
          <a:ln cap="flat" cmpd="sng" w="9525">
            <a:solidFill>
              <a:srgbClr val="073763"/>
            </a:solidFill>
            <a:prstDash val="solid"/>
            <a:round/>
            <a:headEnd len="sm" w="sm" type="none"/>
            <a:tailEnd len="sm" w="sm" type="none"/>
          </a:ln>
        </p:spPr>
      </p:pic>
      <p:pic>
        <p:nvPicPr>
          <p:cNvPr id="382" name="Google Shape;382;p42"/>
          <p:cNvPicPr preferRelativeResize="0"/>
          <p:nvPr/>
        </p:nvPicPr>
        <p:blipFill>
          <a:blip r:embed="rId8">
            <a:alphaModFix/>
          </a:blip>
          <a:stretch>
            <a:fillRect/>
          </a:stretch>
        </p:blipFill>
        <p:spPr>
          <a:xfrm>
            <a:off x="6843050" y="1698663"/>
            <a:ext cx="962050" cy="2051200"/>
          </a:xfrm>
          <a:prstGeom prst="rect">
            <a:avLst/>
          </a:prstGeom>
          <a:noFill/>
          <a:ln cap="flat" cmpd="sng" w="9525">
            <a:solidFill>
              <a:srgbClr val="073763"/>
            </a:solidFill>
            <a:prstDash val="solid"/>
            <a:round/>
            <a:headEnd len="sm" w="sm" type="none"/>
            <a:tailEnd len="sm" w="sm" type="none"/>
          </a:ln>
        </p:spPr>
      </p:pic>
      <p:pic>
        <p:nvPicPr>
          <p:cNvPr id="383" name="Google Shape;383;p42"/>
          <p:cNvPicPr preferRelativeResize="0"/>
          <p:nvPr/>
        </p:nvPicPr>
        <p:blipFill>
          <a:blip r:embed="rId9">
            <a:alphaModFix/>
          </a:blip>
          <a:stretch>
            <a:fillRect/>
          </a:stretch>
        </p:blipFill>
        <p:spPr>
          <a:xfrm>
            <a:off x="7912851" y="1722288"/>
            <a:ext cx="962050" cy="2019796"/>
          </a:xfrm>
          <a:prstGeom prst="rect">
            <a:avLst/>
          </a:prstGeom>
          <a:noFill/>
          <a:ln cap="flat" cmpd="sng" w="9525">
            <a:solidFill>
              <a:srgbClr val="073763"/>
            </a:solidFill>
            <a:prstDash val="solid"/>
            <a:round/>
            <a:headEnd len="sm" w="sm" type="none"/>
            <a:tailEnd len="sm" w="sm" type="none"/>
          </a:ln>
        </p:spPr>
      </p:pic>
      <p:pic>
        <p:nvPicPr>
          <p:cNvPr id="384" name="Google Shape;384;p42"/>
          <p:cNvPicPr preferRelativeResize="0"/>
          <p:nvPr/>
        </p:nvPicPr>
        <p:blipFill>
          <a:blip r:embed="rId10">
            <a:alphaModFix/>
          </a:blip>
          <a:stretch>
            <a:fillRect/>
          </a:stretch>
        </p:blipFill>
        <p:spPr>
          <a:xfrm>
            <a:off x="1494053" y="1694975"/>
            <a:ext cx="962050" cy="2074413"/>
          </a:xfrm>
          <a:prstGeom prst="rect">
            <a:avLst/>
          </a:prstGeom>
          <a:noFill/>
          <a:ln cap="flat" cmpd="sng" w="9525">
            <a:solidFill>
              <a:srgbClr val="073763"/>
            </a:solidFill>
            <a:prstDash val="solid"/>
            <a:round/>
            <a:headEnd len="sm" w="sm" type="none"/>
            <a:tailEnd len="sm" w="sm" type="none"/>
          </a:ln>
        </p:spPr>
      </p:pic>
      <p:pic>
        <p:nvPicPr>
          <p:cNvPr id="385" name="Google Shape;385;p42"/>
          <p:cNvPicPr preferRelativeResize="0"/>
          <p:nvPr/>
        </p:nvPicPr>
        <p:blipFill>
          <a:blip r:embed="rId11">
            <a:alphaModFix/>
          </a:blip>
          <a:stretch>
            <a:fillRect/>
          </a:stretch>
        </p:blipFill>
        <p:spPr>
          <a:xfrm>
            <a:off x="7113500" y="4097125"/>
            <a:ext cx="1785475" cy="624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txBox="1"/>
          <p:nvPr>
            <p:ph idx="4294967295" type="title"/>
          </p:nvPr>
        </p:nvSpPr>
        <p:spPr>
          <a:xfrm>
            <a:off x="219025" y="217150"/>
            <a:ext cx="86799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HOME</a:t>
            </a:r>
            <a:r>
              <a:rPr b="1" lang="es-419" sz="4044">
                <a:solidFill>
                  <a:schemeClr val="lt1"/>
                </a:solidFill>
              </a:rPr>
              <a:t> / ESPECIALIDADES</a:t>
            </a:r>
            <a:endParaRPr b="1" sz="4044">
              <a:solidFill>
                <a:schemeClr val="lt1"/>
              </a:solidFill>
            </a:endParaRPr>
          </a:p>
          <a:p>
            <a:pPr indent="0" lvl="0" marL="0" rtl="0" algn="l">
              <a:spcBef>
                <a:spcPts val="0"/>
              </a:spcBef>
              <a:spcAft>
                <a:spcPts val="0"/>
              </a:spcAft>
              <a:buNone/>
            </a:pPr>
            <a:r>
              <a:t/>
            </a:r>
            <a:endParaRPr/>
          </a:p>
        </p:txBody>
      </p:sp>
      <p:pic>
        <p:nvPicPr>
          <p:cNvPr id="392" name="Google Shape;392;p43"/>
          <p:cNvPicPr preferRelativeResize="0"/>
          <p:nvPr/>
        </p:nvPicPr>
        <p:blipFill>
          <a:blip r:embed="rId3">
            <a:alphaModFix/>
          </a:blip>
          <a:stretch>
            <a:fillRect/>
          </a:stretch>
        </p:blipFill>
        <p:spPr>
          <a:xfrm>
            <a:off x="7319349" y="4241024"/>
            <a:ext cx="1727050" cy="604464"/>
          </a:xfrm>
          <a:prstGeom prst="rect">
            <a:avLst/>
          </a:prstGeom>
          <a:noFill/>
          <a:ln>
            <a:noFill/>
          </a:ln>
        </p:spPr>
      </p:pic>
      <p:pic>
        <p:nvPicPr>
          <p:cNvPr id="393" name="Google Shape;393;p43"/>
          <p:cNvPicPr preferRelativeResize="0"/>
          <p:nvPr/>
        </p:nvPicPr>
        <p:blipFill>
          <a:blip r:embed="rId4">
            <a:alphaModFix/>
          </a:blip>
          <a:stretch>
            <a:fillRect/>
          </a:stretch>
        </p:blipFill>
        <p:spPr>
          <a:xfrm>
            <a:off x="105875" y="1599425"/>
            <a:ext cx="1203538" cy="2553675"/>
          </a:xfrm>
          <a:prstGeom prst="rect">
            <a:avLst/>
          </a:prstGeom>
          <a:noFill/>
          <a:ln>
            <a:noFill/>
          </a:ln>
        </p:spPr>
      </p:pic>
      <p:pic>
        <p:nvPicPr>
          <p:cNvPr id="394" name="Google Shape;394;p43"/>
          <p:cNvPicPr preferRelativeResize="0"/>
          <p:nvPr/>
        </p:nvPicPr>
        <p:blipFill>
          <a:blip r:embed="rId5">
            <a:alphaModFix/>
          </a:blip>
          <a:stretch>
            <a:fillRect/>
          </a:stretch>
        </p:blipFill>
        <p:spPr>
          <a:xfrm>
            <a:off x="1325363" y="1430663"/>
            <a:ext cx="666112" cy="1410779"/>
          </a:xfrm>
          <a:prstGeom prst="rect">
            <a:avLst/>
          </a:prstGeom>
          <a:noFill/>
          <a:ln>
            <a:noFill/>
          </a:ln>
        </p:spPr>
      </p:pic>
      <p:pic>
        <p:nvPicPr>
          <p:cNvPr id="395" name="Google Shape;395;p43"/>
          <p:cNvPicPr preferRelativeResize="0"/>
          <p:nvPr/>
        </p:nvPicPr>
        <p:blipFill>
          <a:blip r:embed="rId6">
            <a:alphaModFix/>
          </a:blip>
          <a:stretch>
            <a:fillRect/>
          </a:stretch>
        </p:blipFill>
        <p:spPr>
          <a:xfrm>
            <a:off x="2721300" y="1027161"/>
            <a:ext cx="548823" cy="1178224"/>
          </a:xfrm>
          <a:prstGeom prst="rect">
            <a:avLst/>
          </a:prstGeom>
          <a:noFill/>
          <a:ln cap="flat" cmpd="sng" w="9525">
            <a:solidFill>
              <a:srgbClr val="6FA8DC"/>
            </a:solidFill>
            <a:prstDash val="solid"/>
            <a:round/>
            <a:headEnd len="sm" w="sm" type="none"/>
            <a:tailEnd len="sm" w="sm" type="none"/>
          </a:ln>
        </p:spPr>
      </p:pic>
      <p:pic>
        <p:nvPicPr>
          <p:cNvPr id="396" name="Google Shape;396;p43"/>
          <p:cNvPicPr preferRelativeResize="0"/>
          <p:nvPr/>
        </p:nvPicPr>
        <p:blipFill>
          <a:blip r:embed="rId7">
            <a:alphaModFix/>
          </a:blip>
          <a:stretch>
            <a:fillRect/>
          </a:stretch>
        </p:blipFill>
        <p:spPr>
          <a:xfrm>
            <a:off x="3296812" y="1027338"/>
            <a:ext cx="548825" cy="1177854"/>
          </a:xfrm>
          <a:prstGeom prst="rect">
            <a:avLst/>
          </a:prstGeom>
          <a:noFill/>
          <a:ln>
            <a:noFill/>
          </a:ln>
        </p:spPr>
      </p:pic>
      <p:pic>
        <p:nvPicPr>
          <p:cNvPr id="397" name="Google Shape;397;p43"/>
          <p:cNvPicPr preferRelativeResize="0"/>
          <p:nvPr/>
        </p:nvPicPr>
        <p:blipFill>
          <a:blip r:embed="rId8">
            <a:alphaModFix/>
          </a:blip>
          <a:stretch>
            <a:fillRect/>
          </a:stretch>
        </p:blipFill>
        <p:spPr>
          <a:xfrm>
            <a:off x="6248188" y="1033763"/>
            <a:ext cx="548825" cy="1169249"/>
          </a:xfrm>
          <a:prstGeom prst="rect">
            <a:avLst/>
          </a:prstGeom>
          <a:noFill/>
          <a:ln>
            <a:noFill/>
          </a:ln>
        </p:spPr>
      </p:pic>
      <p:pic>
        <p:nvPicPr>
          <p:cNvPr id="398" name="Google Shape;398;p43"/>
          <p:cNvPicPr preferRelativeResize="0"/>
          <p:nvPr/>
        </p:nvPicPr>
        <p:blipFill>
          <a:blip r:embed="rId9">
            <a:alphaModFix/>
          </a:blip>
          <a:stretch>
            <a:fillRect/>
          </a:stretch>
        </p:blipFill>
        <p:spPr>
          <a:xfrm>
            <a:off x="3872326" y="1037588"/>
            <a:ext cx="548825" cy="1157372"/>
          </a:xfrm>
          <a:prstGeom prst="rect">
            <a:avLst/>
          </a:prstGeom>
          <a:noFill/>
          <a:ln>
            <a:noFill/>
          </a:ln>
        </p:spPr>
      </p:pic>
      <p:pic>
        <p:nvPicPr>
          <p:cNvPr id="399" name="Google Shape;399;p43"/>
          <p:cNvPicPr preferRelativeResize="0"/>
          <p:nvPr/>
        </p:nvPicPr>
        <p:blipFill>
          <a:blip r:embed="rId10">
            <a:alphaModFix/>
          </a:blip>
          <a:stretch>
            <a:fillRect/>
          </a:stretch>
        </p:blipFill>
        <p:spPr>
          <a:xfrm>
            <a:off x="6825360" y="1032956"/>
            <a:ext cx="548825" cy="1170838"/>
          </a:xfrm>
          <a:prstGeom prst="rect">
            <a:avLst/>
          </a:prstGeom>
          <a:noFill/>
          <a:ln>
            <a:noFill/>
          </a:ln>
        </p:spPr>
      </p:pic>
      <p:pic>
        <p:nvPicPr>
          <p:cNvPr id="400" name="Google Shape;400;p43"/>
          <p:cNvPicPr preferRelativeResize="0"/>
          <p:nvPr/>
        </p:nvPicPr>
        <p:blipFill>
          <a:blip r:embed="rId11">
            <a:alphaModFix/>
          </a:blip>
          <a:stretch>
            <a:fillRect/>
          </a:stretch>
        </p:blipFill>
        <p:spPr>
          <a:xfrm>
            <a:off x="4437400" y="1031675"/>
            <a:ext cx="548825" cy="1169211"/>
          </a:xfrm>
          <a:prstGeom prst="rect">
            <a:avLst/>
          </a:prstGeom>
          <a:noFill/>
          <a:ln>
            <a:noFill/>
          </a:ln>
        </p:spPr>
      </p:pic>
      <p:pic>
        <p:nvPicPr>
          <p:cNvPr id="401" name="Google Shape;401;p43"/>
          <p:cNvPicPr preferRelativeResize="0"/>
          <p:nvPr/>
        </p:nvPicPr>
        <p:blipFill>
          <a:blip r:embed="rId12">
            <a:alphaModFix/>
          </a:blip>
          <a:stretch>
            <a:fillRect/>
          </a:stretch>
        </p:blipFill>
        <p:spPr>
          <a:xfrm>
            <a:off x="5095487" y="1038300"/>
            <a:ext cx="548825" cy="1160187"/>
          </a:xfrm>
          <a:prstGeom prst="rect">
            <a:avLst/>
          </a:prstGeom>
          <a:noFill/>
          <a:ln>
            <a:noFill/>
          </a:ln>
        </p:spPr>
      </p:pic>
      <p:pic>
        <p:nvPicPr>
          <p:cNvPr id="402" name="Google Shape;402;p43"/>
          <p:cNvPicPr preferRelativeResize="0"/>
          <p:nvPr/>
        </p:nvPicPr>
        <p:blipFill>
          <a:blip r:embed="rId13">
            <a:alphaModFix/>
          </a:blip>
          <a:stretch>
            <a:fillRect/>
          </a:stretch>
        </p:blipFill>
        <p:spPr>
          <a:xfrm>
            <a:off x="5671016" y="1039622"/>
            <a:ext cx="548825" cy="1157527"/>
          </a:xfrm>
          <a:prstGeom prst="rect">
            <a:avLst/>
          </a:prstGeom>
          <a:noFill/>
          <a:ln>
            <a:noFill/>
          </a:ln>
        </p:spPr>
      </p:pic>
      <p:pic>
        <p:nvPicPr>
          <p:cNvPr id="403" name="Google Shape;403;p43"/>
          <p:cNvPicPr preferRelativeResize="0"/>
          <p:nvPr/>
        </p:nvPicPr>
        <p:blipFill>
          <a:blip r:embed="rId14">
            <a:alphaModFix/>
          </a:blip>
          <a:stretch>
            <a:fillRect/>
          </a:stretch>
        </p:blipFill>
        <p:spPr>
          <a:xfrm>
            <a:off x="2790588" y="2300637"/>
            <a:ext cx="548825" cy="1157512"/>
          </a:xfrm>
          <a:prstGeom prst="rect">
            <a:avLst/>
          </a:prstGeom>
          <a:noFill/>
          <a:ln>
            <a:noFill/>
          </a:ln>
        </p:spPr>
      </p:pic>
      <p:pic>
        <p:nvPicPr>
          <p:cNvPr id="404" name="Google Shape;404;p43"/>
          <p:cNvPicPr preferRelativeResize="0"/>
          <p:nvPr/>
        </p:nvPicPr>
        <p:blipFill>
          <a:blip r:embed="rId15">
            <a:alphaModFix/>
          </a:blip>
          <a:stretch>
            <a:fillRect/>
          </a:stretch>
        </p:blipFill>
        <p:spPr>
          <a:xfrm>
            <a:off x="3355664" y="2300663"/>
            <a:ext cx="548825" cy="1168003"/>
          </a:xfrm>
          <a:prstGeom prst="rect">
            <a:avLst/>
          </a:prstGeom>
          <a:noFill/>
          <a:ln>
            <a:noFill/>
          </a:ln>
        </p:spPr>
      </p:pic>
      <p:pic>
        <p:nvPicPr>
          <p:cNvPr id="405" name="Google Shape;405;p43"/>
          <p:cNvPicPr preferRelativeResize="0"/>
          <p:nvPr/>
        </p:nvPicPr>
        <p:blipFill>
          <a:blip r:embed="rId16">
            <a:alphaModFix/>
          </a:blip>
          <a:stretch>
            <a:fillRect/>
          </a:stretch>
        </p:blipFill>
        <p:spPr>
          <a:xfrm>
            <a:off x="3920738" y="2292413"/>
            <a:ext cx="548825" cy="1163291"/>
          </a:xfrm>
          <a:prstGeom prst="rect">
            <a:avLst/>
          </a:prstGeom>
          <a:noFill/>
          <a:ln>
            <a:noFill/>
          </a:ln>
        </p:spPr>
      </p:pic>
      <p:pic>
        <p:nvPicPr>
          <p:cNvPr id="406" name="Google Shape;406;p43"/>
          <p:cNvPicPr preferRelativeResize="0"/>
          <p:nvPr/>
        </p:nvPicPr>
        <p:blipFill>
          <a:blip r:embed="rId17">
            <a:alphaModFix/>
          </a:blip>
          <a:stretch>
            <a:fillRect/>
          </a:stretch>
        </p:blipFill>
        <p:spPr>
          <a:xfrm>
            <a:off x="4485814" y="2285786"/>
            <a:ext cx="548825" cy="1164819"/>
          </a:xfrm>
          <a:prstGeom prst="rect">
            <a:avLst/>
          </a:prstGeom>
          <a:noFill/>
          <a:ln>
            <a:noFill/>
          </a:ln>
        </p:spPr>
      </p:pic>
      <p:pic>
        <p:nvPicPr>
          <p:cNvPr id="407" name="Google Shape;407;p43"/>
          <p:cNvPicPr preferRelativeResize="0"/>
          <p:nvPr/>
        </p:nvPicPr>
        <p:blipFill>
          <a:blip r:embed="rId18">
            <a:alphaModFix/>
          </a:blip>
          <a:stretch>
            <a:fillRect/>
          </a:stretch>
        </p:blipFill>
        <p:spPr>
          <a:xfrm>
            <a:off x="2740025" y="3564100"/>
            <a:ext cx="545450" cy="1152438"/>
          </a:xfrm>
          <a:prstGeom prst="rect">
            <a:avLst/>
          </a:prstGeom>
          <a:noFill/>
          <a:ln>
            <a:noFill/>
          </a:ln>
        </p:spPr>
      </p:pic>
      <p:pic>
        <p:nvPicPr>
          <p:cNvPr id="408" name="Google Shape;408;p43"/>
          <p:cNvPicPr preferRelativeResize="0"/>
          <p:nvPr/>
        </p:nvPicPr>
        <p:blipFill>
          <a:blip r:embed="rId19">
            <a:alphaModFix/>
          </a:blip>
          <a:stretch>
            <a:fillRect/>
          </a:stretch>
        </p:blipFill>
        <p:spPr>
          <a:xfrm>
            <a:off x="3302869" y="3564088"/>
            <a:ext cx="547300" cy="1161616"/>
          </a:xfrm>
          <a:prstGeom prst="rect">
            <a:avLst/>
          </a:prstGeom>
          <a:noFill/>
          <a:ln>
            <a:noFill/>
          </a:ln>
        </p:spPr>
      </p:pic>
      <p:pic>
        <p:nvPicPr>
          <p:cNvPr id="409" name="Google Shape;409;p43"/>
          <p:cNvPicPr preferRelativeResize="0"/>
          <p:nvPr/>
        </p:nvPicPr>
        <p:blipFill>
          <a:blip r:embed="rId20">
            <a:alphaModFix/>
          </a:blip>
          <a:stretch>
            <a:fillRect/>
          </a:stretch>
        </p:blipFill>
        <p:spPr>
          <a:xfrm>
            <a:off x="3869100" y="3559500"/>
            <a:ext cx="545450" cy="1170824"/>
          </a:xfrm>
          <a:prstGeom prst="rect">
            <a:avLst/>
          </a:prstGeom>
          <a:noFill/>
          <a:ln>
            <a:noFill/>
          </a:ln>
        </p:spPr>
      </p:pic>
      <p:pic>
        <p:nvPicPr>
          <p:cNvPr id="410" name="Google Shape;410;p43"/>
          <p:cNvPicPr preferRelativeResize="0"/>
          <p:nvPr/>
        </p:nvPicPr>
        <p:blipFill>
          <a:blip r:embed="rId21">
            <a:alphaModFix/>
          </a:blip>
          <a:stretch>
            <a:fillRect/>
          </a:stretch>
        </p:blipFill>
        <p:spPr>
          <a:xfrm>
            <a:off x="4433497" y="3572425"/>
            <a:ext cx="547290" cy="1162817"/>
          </a:xfrm>
          <a:prstGeom prst="rect">
            <a:avLst/>
          </a:prstGeom>
          <a:noFill/>
          <a:ln>
            <a:noFill/>
          </a:ln>
        </p:spPr>
      </p:pic>
      <p:pic>
        <p:nvPicPr>
          <p:cNvPr id="411" name="Google Shape;411;p43"/>
          <p:cNvPicPr preferRelativeResize="0"/>
          <p:nvPr/>
        </p:nvPicPr>
        <p:blipFill>
          <a:blip r:embed="rId22">
            <a:alphaModFix/>
          </a:blip>
          <a:stretch>
            <a:fillRect/>
          </a:stretch>
        </p:blipFill>
        <p:spPr>
          <a:xfrm>
            <a:off x="5414375" y="2297763"/>
            <a:ext cx="545450" cy="1151683"/>
          </a:xfrm>
          <a:prstGeom prst="rect">
            <a:avLst/>
          </a:prstGeom>
          <a:noFill/>
          <a:ln>
            <a:noFill/>
          </a:ln>
        </p:spPr>
      </p:pic>
      <p:pic>
        <p:nvPicPr>
          <p:cNvPr id="412" name="Google Shape;412;p43"/>
          <p:cNvPicPr preferRelativeResize="0"/>
          <p:nvPr/>
        </p:nvPicPr>
        <p:blipFill>
          <a:blip r:embed="rId23">
            <a:alphaModFix/>
          </a:blip>
          <a:stretch>
            <a:fillRect/>
          </a:stretch>
        </p:blipFill>
        <p:spPr>
          <a:xfrm>
            <a:off x="5969873" y="2297763"/>
            <a:ext cx="545450" cy="1157900"/>
          </a:xfrm>
          <a:prstGeom prst="rect">
            <a:avLst/>
          </a:prstGeom>
          <a:noFill/>
          <a:ln>
            <a:noFill/>
          </a:ln>
        </p:spPr>
      </p:pic>
      <p:pic>
        <p:nvPicPr>
          <p:cNvPr id="413" name="Google Shape;413;p43"/>
          <p:cNvPicPr preferRelativeResize="0"/>
          <p:nvPr/>
        </p:nvPicPr>
        <p:blipFill>
          <a:blip r:embed="rId24">
            <a:alphaModFix/>
          </a:blip>
          <a:stretch>
            <a:fillRect/>
          </a:stretch>
        </p:blipFill>
        <p:spPr>
          <a:xfrm>
            <a:off x="6525374" y="2297763"/>
            <a:ext cx="548825" cy="1166277"/>
          </a:xfrm>
          <a:prstGeom prst="rect">
            <a:avLst/>
          </a:prstGeom>
          <a:noFill/>
          <a:ln>
            <a:noFill/>
          </a:ln>
        </p:spPr>
      </p:pic>
      <p:pic>
        <p:nvPicPr>
          <p:cNvPr id="414" name="Google Shape;414;p43"/>
          <p:cNvPicPr preferRelativeResize="0"/>
          <p:nvPr/>
        </p:nvPicPr>
        <p:blipFill>
          <a:blip r:embed="rId25">
            <a:alphaModFix/>
          </a:blip>
          <a:stretch>
            <a:fillRect/>
          </a:stretch>
        </p:blipFill>
        <p:spPr>
          <a:xfrm>
            <a:off x="5045055" y="3570825"/>
            <a:ext cx="545450" cy="1160289"/>
          </a:xfrm>
          <a:prstGeom prst="rect">
            <a:avLst/>
          </a:prstGeom>
          <a:noFill/>
          <a:ln>
            <a:noFill/>
          </a:ln>
        </p:spPr>
      </p:pic>
      <p:pic>
        <p:nvPicPr>
          <p:cNvPr id="415" name="Google Shape;415;p43"/>
          <p:cNvPicPr preferRelativeResize="0"/>
          <p:nvPr/>
        </p:nvPicPr>
        <p:blipFill>
          <a:blip r:embed="rId26">
            <a:alphaModFix/>
          </a:blip>
          <a:stretch>
            <a:fillRect/>
          </a:stretch>
        </p:blipFill>
        <p:spPr>
          <a:xfrm>
            <a:off x="5605836" y="3570150"/>
            <a:ext cx="545450" cy="1172885"/>
          </a:xfrm>
          <a:prstGeom prst="rect">
            <a:avLst/>
          </a:prstGeom>
          <a:noFill/>
          <a:ln>
            <a:noFill/>
          </a:ln>
        </p:spPr>
      </p:pic>
      <p:pic>
        <p:nvPicPr>
          <p:cNvPr id="416" name="Google Shape;416;p43"/>
          <p:cNvPicPr preferRelativeResize="0"/>
          <p:nvPr/>
        </p:nvPicPr>
        <p:blipFill>
          <a:blip r:embed="rId27">
            <a:alphaModFix/>
          </a:blip>
          <a:stretch>
            <a:fillRect/>
          </a:stretch>
        </p:blipFill>
        <p:spPr>
          <a:xfrm>
            <a:off x="6171135" y="3564647"/>
            <a:ext cx="545450" cy="1172652"/>
          </a:xfrm>
          <a:prstGeom prst="rect">
            <a:avLst/>
          </a:prstGeom>
          <a:noFill/>
          <a:ln>
            <a:noFill/>
          </a:ln>
        </p:spPr>
      </p:pic>
      <p:pic>
        <p:nvPicPr>
          <p:cNvPr id="417" name="Google Shape;417;p43"/>
          <p:cNvPicPr preferRelativeResize="0"/>
          <p:nvPr/>
        </p:nvPicPr>
        <p:blipFill>
          <a:blip r:embed="rId28">
            <a:alphaModFix/>
          </a:blip>
          <a:stretch>
            <a:fillRect/>
          </a:stretch>
        </p:blipFill>
        <p:spPr>
          <a:xfrm>
            <a:off x="6736438" y="3568838"/>
            <a:ext cx="545450" cy="1173419"/>
          </a:xfrm>
          <a:prstGeom prst="rect">
            <a:avLst/>
          </a:prstGeom>
          <a:noFill/>
          <a:ln>
            <a:noFill/>
          </a:ln>
        </p:spPr>
      </p:pic>
      <p:pic>
        <p:nvPicPr>
          <p:cNvPr id="418" name="Google Shape;418;p43"/>
          <p:cNvPicPr preferRelativeResize="0"/>
          <p:nvPr/>
        </p:nvPicPr>
        <p:blipFill>
          <a:blip r:embed="rId29">
            <a:alphaModFix/>
          </a:blip>
          <a:stretch>
            <a:fillRect/>
          </a:stretch>
        </p:blipFill>
        <p:spPr>
          <a:xfrm>
            <a:off x="7510000" y="1304575"/>
            <a:ext cx="600150" cy="1275099"/>
          </a:xfrm>
          <a:prstGeom prst="rect">
            <a:avLst/>
          </a:prstGeom>
          <a:noFill/>
          <a:ln>
            <a:noFill/>
          </a:ln>
        </p:spPr>
      </p:pic>
      <p:pic>
        <p:nvPicPr>
          <p:cNvPr id="419" name="Google Shape;419;p43"/>
          <p:cNvPicPr preferRelativeResize="0"/>
          <p:nvPr/>
        </p:nvPicPr>
        <p:blipFill>
          <a:blip r:embed="rId30">
            <a:alphaModFix/>
          </a:blip>
          <a:stretch>
            <a:fillRect/>
          </a:stretch>
        </p:blipFill>
        <p:spPr>
          <a:xfrm>
            <a:off x="8142575" y="1304575"/>
            <a:ext cx="600150" cy="1257900"/>
          </a:xfrm>
          <a:prstGeom prst="rect">
            <a:avLst/>
          </a:prstGeom>
          <a:noFill/>
          <a:ln>
            <a:noFill/>
          </a:ln>
        </p:spPr>
      </p:pic>
      <p:pic>
        <p:nvPicPr>
          <p:cNvPr id="420" name="Google Shape;420;p43"/>
          <p:cNvPicPr preferRelativeResize="0"/>
          <p:nvPr/>
        </p:nvPicPr>
        <p:blipFill>
          <a:blip r:embed="rId31">
            <a:alphaModFix/>
          </a:blip>
          <a:stretch>
            <a:fillRect/>
          </a:stretch>
        </p:blipFill>
        <p:spPr>
          <a:xfrm>
            <a:off x="7346175" y="2841125"/>
            <a:ext cx="545450" cy="1151978"/>
          </a:xfrm>
          <a:prstGeom prst="rect">
            <a:avLst/>
          </a:prstGeom>
          <a:noFill/>
          <a:ln>
            <a:noFill/>
          </a:ln>
        </p:spPr>
      </p:pic>
      <p:pic>
        <p:nvPicPr>
          <p:cNvPr id="421" name="Google Shape;421;p43"/>
          <p:cNvPicPr preferRelativeResize="0"/>
          <p:nvPr/>
        </p:nvPicPr>
        <p:blipFill>
          <a:blip r:embed="rId32">
            <a:alphaModFix/>
          </a:blip>
          <a:stretch>
            <a:fillRect/>
          </a:stretch>
        </p:blipFill>
        <p:spPr>
          <a:xfrm>
            <a:off x="7911248" y="2829418"/>
            <a:ext cx="548825" cy="1169425"/>
          </a:xfrm>
          <a:prstGeom prst="rect">
            <a:avLst/>
          </a:prstGeom>
          <a:noFill/>
          <a:ln>
            <a:noFill/>
          </a:ln>
        </p:spPr>
      </p:pic>
      <p:pic>
        <p:nvPicPr>
          <p:cNvPr id="422" name="Google Shape;422;p43"/>
          <p:cNvPicPr preferRelativeResize="0"/>
          <p:nvPr/>
        </p:nvPicPr>
        <p:blipFill>
          <a:blip r:embed="rId33">
            <a:alphaModFix/>
          </a:blip>
          <a:stretch>
            <a:fillRect/>
          </a:stretch>
        </p:blipFill>
        <p:spPr>
          <a:xfrm>
            <a:off x="8479700" y="2821845"/>
            <a:ext cx="548825" cy="1167828"/>
          </a:xfrm>
          <a:prstGeom prst="rect">
            <a:avLst/>
          </a:prstGeom>
          <a:noFill/>
          <a:ln>
            <a:noFill/>
          </a:ln>
        </p:spPr>
      </p:pic>
      <p:pic>
        <p:nvPicPr>
          <p:cNvPr id="423" name="Google Shape;423;p43"/>
          <p:cNvPicPr preferRelativeResize="0"/>
          <p:nvPr/>
        </p:nvPicPr>
        <p:blipFill>
          <a:blip r:embed="rId34">
            <a:alphaModFix/>
          </a:blip>
          <a:stretch>
            <a:fillRect/>
          </a:stretch>
        </p:blipFill>
        <p:spPr>
          <a:xfrm>
            <a:off x="2018263" y="1436925"/>
            <a:ext cx="654275" cy="1401295"/>
          </a:xfrm>
          <a:prstGeom prst="rect">
            <a:avLst/>
          </a:prstGeom>
          <a:noFill/>
          <a:ln>
            <a:noFill/>
          </a:ln>
        </p:spPr>
      </p:pic>
      <p:pic>
        <p:nvPicPr>
          <p:cNvPr id="424" name="Google Shape;424;p43"/>
          <p:cNvPicPr preferRelativeResize="0"/>
          <p:nvPr/>
        </p:nvPicPr>
        <p:blipFill>
          <a:blip r:embed="rId35">
            <a:alphaModFix/>
          </a:blip>
          <a:stretch>
            <a:fillRect/>
          </a:stretch>
        </p:blipFill>
        <p:spPr>
          <a:xfrm>
            <a:off x="1325373" y="2953650"/>
            <a:ext cx="666100" cy="1417183"/>
          </a:xfrm>
          <a:prstGeom prst="rect">
            <a:avLst/>
          </a:prstGeom>
          <a:noFill/>
          <a:ln>
            <a:noFill/>
          </a:ln>
        </p:spPr>
      </p:pic>
      <p:pic>
        <p:nvPicPr>
          <p:cNvPr id="425" name="Google Shape;425;p43"/>
          <p:cNvPicPr preferRelativeResize="0"/>
          <p:nvPr/>
        </p:nvPicPr>
        <p:blipFill>
          <a:blip r:embed="rId36">
            <a:alphaModFix/>
          </a:blip>
          <a:stretch>
            <a:fillRect/>
          </a:stretch>
        </p:blipFill>
        <p:spPr>
          <a:xfrm>
            <a:off x="2038345" y="2964100"/>
            <a:ext cx="666100" cy="14303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idx="4294967295" type="title"/>
          </p:nvPr>
        </p:nvSpPr>
        <p:spPr>
          <a:xfrm>
            <a:off x="219025" y="217150"/>
            <a:ext cx="8679900" cy="702000"/>
          </a:xfrm>
          <a:prstGeom prst="rect">
            <a:avLst/>
          </a:prstGeom>
          <a:solidFill>
            <a:srgbClr val="0B5394"/>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sz="4044">
                <a:solidFill>
                  <a:schemeClr val="lt1"/>
                </a:solidFill>
              </a:rPr>
              <a:t>PERFIL / AGENDA</a:t>
            </a:r>
            <a:endParaRPr b="1" sz="4044">
              <a:solidFill>
                <a:schemeClr val="lt1"/>
              </a:solidFill>
            </a:endParaRPr>
          </a:p>
          <a:p>
            <a:pPr indent="0" lvl="0" marL="0" rtl="0" algn="l">
              <a:spcBef>
                <a:spcPts val="0"/>
              </a:spcBef>
              <a:spcAft>
                <a:spcPts val="0"/>
              </a:spcAft>
              <a:buNone/>
            </a:pPr>
            <a:r>
              <a:t/>
            </a:r>
            <a:endParaRPr/>
          </a:p>
        </p:txBody>
      </p:sp>
      <p:sp>
        <p:nvSpPr>
          <p:cNvPr id="431" name="Google Shape;431;p44"/>
          <p:cNvSpPr/>
          <p:nvPr/>
        </p:nvSpPr>
        <p:spPr>
          <a:xfrm>
            <a:off x="67050" y="4985850"/>
            <a:ext cx="9009900" cy="117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44"/>
          <p:cNvPicPr preferRelativeResize="0"/>
          <p:nvPr/>
        </p:nvPicPr>
        <p:blipFill>
          <a:blip r:embed="rId3">
            <a:alphaModFix/>
          </a:blip>
          <a:stretch>
            <a:fillRect/>
          </a:stretch>
        </p:blipFill>
        <p:spPr>
          <a:xfrm>
            <a:off x="968975" y="1200225"/>
            <a:ext cx="1575614" cy="3584225"/>
          </a:xfrm>
          <a:prstGeom prst="rect">
            <a:avLst/>
          </a:prstGeom>
          <a:noFill/>
          <a:ln cap="flat" cmpd="sng" w="9525">
            <a:solidFill>
              <a:srgbClr val="3D85C6"/>
            </a:solidFill>
            <a:prstDash val="solid"/>
            <a:round/>
            <a:headEnd len="sm" w="sm" type="none"/>
            <a:tailEnd len="sm" w="sm" type="none"/>
          </a:ln>
        </p:spPr>
      </p:pic>
      <p:pic>
        <p:nvPicPr>
          <p:cNvPr id="433" name="Google Shape;433;p44"/>
          <p:cNvPicPr preferRelativeResize="0"/>
          <p:nvPr/>
        </p:nvPicPr>
        <p:blipFill>
          <a:blip r:embed="rId4">
            <a:alphaModFix/>
          </a:blip>
          <a:stretch>
            <a:fillRect/>
          </a:stretch>
        </p:blipFill>
        <p:spPr>
          <a:xfrm>
            <a:off x="4811400" y="1200213"/>
            <a:ext cx="3284511" cy="3584225"/>
          </a:xfrm>
          <a:prstGeom prst="rect">
            <a:avLst/>
          </a:prstGeom>
          <a:noFill/>
          <a:ln cap="flat" cmpd="sng" w="9525">
            <a:solidFill>
              <a:srgbClr val="6FA8DC"/>
            </a:solidFill>
            <a:prstDash val="solid"/>
            <a:round/>
            <a:headEnd len="sm" w="sm" type="none"/>
            <a:tailEnd len="sm" w="sm" type="none"/>
          </a:ln>
        </p:spPr>
      </p:pic>
      <p:pic>
        <p:nvPicPr>
          <p:cNvPr id="434" name="Google Shape;434;p44"/>
          <p:cNvPicPr preferRelativeResize="0"/>
          <p:nvPr/>
        </p:nvPicPr>
        <p:blipFill>
          <a:blip r:embed="rId5">
            <a:alphaModFix/>
          </a:blip>
          <a:stretch>
            <a:fillRect/>
          </a:stretch>
        </p:blipFill>
        <p:spPr>
          <a:xfrm>
            <a:off x="2989350" y="1501375"/>
            <a:ext cx="1450825" cy="2596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438" name="Shape 438"/>
        <p:cNvGrpSpPr/>
        <p:nvPr/>
      </p:nvGrpSpPr>
      <p:grpSpPr>
        <a:xfrm>
          <a:off x="0" y="0"/>
          <a:ext cx="0" cy="0"/>
          <a:chOff x="0" y="0"/>
          <a:chExt cx="0" cy="0"/>
        </a:xfrm>
      </p:grpSpPr>
      <p:sp>
        <p:nvSpPr>
          <p:cNvPr id="439" name="Google Shape;439;p45">
            <a:hlinkClick r:id="rId3"/>
          </p:cNvPr>
          <p:cNvSpPr txBox="1"/>
          <p:nvPr/>
        </p:nvSpPr>
        <p:spPr>
          <a:xfrm>
            <a:off x="1320725" y="530925"/>
            <a:ext cx="669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200">
                <a:solidFill>
                  <a:schemeClr val="lt1"/>
                </a:solidFill>
                <a:latin typeface="Old Standard TT"/>
                <a:ea typeface="Old Standard TT"/>
                <a:cs typeface="Old Standard TT"/>
                <a:sym typeface="Old Standard TT"/>
              </a:rPr>
              <a:t>ACCESO AL PROTOTIPO</a:t>
            </a:r>
            <a:endParaRPr sz="4200">
              <a:solidFill>
                <a:schemeClr val="lt1"/>
              </a:solidFill>
              <a:latin typeface="Old Standard TT"/>
              <a:ea typeface="Old Standard TT"/>
              <a:cs typeface="Old Standard TT"/>
              <a:sym typeface="Old Standard TT"/>
            </a:endParaRPr>
          </a:p>
        </p:txBody>
      </p:sp>
      <p:pic>
        <p:nvPicPr>
          <p:cNvPr id="440" name="Google Shape;440;p45">
            <a:hlinkClick r:id="rId4"/>
          </p:cNvPr>
          <p:cNvPicPr preferRelativeResize="0"/>
          <p:nvPr/>
        </p:nvPicPr>
        <p:blipFill>
          <a:blip r:embed="rId5">
            <a:alphaModFix/>
          </a:blip>
          <a:stretch>
            <a:fillRect/>
          </a:stretch>
        </p:blipFill>
        <p:spPr>
          <a:xfrm>
            <a:off x="3588700" y="1508525"/>
            <a:ext cx="1450825" cy="259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4294967295" type="body"/>
          </p:nvPr>
        </p:nvSpPr>
        <p:spPr>
          <a:xfrm>
            <a:off x="3633750" y="134200"/>
            <a:ext cx="5198400" cy="4619700"/>
          </a:xfrm>
          <a:prstGeom prst="rect">
            <a:avLst/>
          </a:prstGeom>
          <a:ln cap="flat" cmpd="sng" w="9525">
            <a:solidFill>
              <a:srgbClr val="3D85C6"/>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s-419"/>
              <a:t>Sobre Silvina</a:t>
            </a:r>
            <a:endParaRPr b="1"/>
          </a:p>
          <a:p>
            <a:pPr indent="0" lvl="0" marL="0" rtl="0" algn="l">
              <a:spcBef>
                <a:spcPts val="1200"/>
              </a:spcBef>
              <a:spcAft>
                <a:spcPts val="0"/>
              </a:spcAft>
              <a:buNone/>
            </a:pPr>
            <a:r>
              <a:rPr b="1" lang="es-419" sz="1100"/>
              <a:t>BIO: </a:t>
            </a:r>
            <a:r>
              <a:rPr lang="es-419" sz="1100"/>
              <a:t>Silvina es una señora que debido a su edad tiene varias situaciones distintas por las que necesita distintos médicos, y a su vez tiene a su marido Ronaldo de 90 años a quien no puede dejar solo para ir a realizar las largas filas para lograr conseguir un turno. Por lo que muchas veces pierde su acceso a la salud.</a:t>
            </a:r>
            <a:endParaRPr sz="1100"/>
          </a:p>
          <a:p>
            <a:pPr indent="0" lvl="0" marL="0" rtl="0" algn="l">
              <a:spcBef>
                <a:spcPts val="1200"/>
              </a:spcBef>
              <a:spcAft>
                <a:spcPts val="0"/>
              </a:spcAft>
              <a:buNone/>
            </a:pPr>
            <a:r>
              <a:rPr b="1" lang="es-419" sz="1100"/>
              <a:t>Objetivos y Metas</a:t>
            </a:r>
            <a:endParaRPr b="1" sz="1100"/>
          </a:p>
          <a:p>
            <a:pPr indent="-298450" lvl="0" marL="457200" rtl="0" algn="l">
              <a:spcBef>
                <a:spcPts val="1200"/>
              </a:spcBef>
              <a:spcAft>
                <a:spcPts val="0"/>
              </a:spcAft>
              <a:buSzPts val="1100"/>
              <a:buChar char="●"/>
            </a:pPr>
            <a:r>
              <a:rPr lang="es-419" sz="1100"/>
              <a:t>Quiere poder sacar turnos médicos desde su casa.</a:t>
            </a:r>
            <a:endParaRPr sz="1100"/>
          </a:p>
          <a:p>
            <a:pPr indent="-298450" lvl="0" marL="457200" rtl="0" algn="l">
              <a:spcBef>
                <a:spcPts val="0"/>
              </a:spcBef>
              <a:spcAft>
                <a:spcPts val="0"/>
              </a:spcAft>
              <a:buSzPts val="1100"/>
              <a:buChar char="●"/>
            </a:pPr>
            <a:r>
              <a:rPr lang="es-419" sz="1100"/>
              <a:t>Quiere poder elegir el profesional </a:t>
            </a:r>
            <a:r>
              <a:rPr lang="es-419" sz="1100"/>
              <a:t>fácilmente</a:t>
            </a:r>
            <a:r>
              <a:rPr lang="es-419" sz="1100"/>
              <a:t>.</a:t>
            </a:r>
            <a:endParaRPr sz="1100"/>
          </a:p>
          <a:p>
            <a:pPr indent="-298450" lvl="0" marL="457200" rtl="0" algn="l">
              <a:spcBef>
                <a:spcPts val="0"/>
              </a:spcBef>
              <a:spcAft>
                <a:spcPts val="0"/>
              </a:spcAft>
              <a:buSzPts val="1100"/>
              <a:buChar char="●"/>
            </a:pPr>
            <a:r>
              <a:rPr lang="es-419" sz="1100"/>
              <a:t>Quiere tener acceso a los turnos sin realizar filas.</a:t>
            </a:r>
            <a:endParaRPr sz="1100"/>
          </a:p>
          <a:p>
            <a:pPr indent="0" lvl="0" marL="0" rtl="0" algn="l">
              <a:spcBef>
                <a:spcPts val="1200"/>
              </a:spcBef>
              <a:spcAft>
                <a:spcPts val="0"/>
              </a:spcAft>
              <a:buNone/>
            </a:pPr>
            <a:r>
              <a:t/>
            </a:r>
            <a:endParaRPr b="1" sz="1100"/>
          </a:p>
          <a:p>
            <a:pPr indent="0" lvl="0" marL="0" rtl="0" algn="l">
              <a:spcBef>
                <a:spcPts val="1200"/>
              </a:spcBef>
              <a:spcAft>
                <a:spcPts val="1200"/>
              </a:spcAft>
              <a:buNone/>
            </a:pPr>
            <a:r>
              <a:t/>
            </a:r>
            <a:endParaRPr b="1" sz="1000"/>
          </a:p>
        </p:txBody>
      </p:sp>
      <p:sp>
        <p:nvSpPr>
          <p:cNvPr id="96" name="Google Shape;96;p16"/>
          <p:cNvSpPr txBox="1"/>
          <p:nvPr/>
        </p:nvSpPr>
        <p:spPr>
          <a:xfrm>
            <a:off x="851050" y="2338625"/>
            <a:ext cx="2175300" cy="12621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 name="Google Shape;97;p16"/>
          <p:cNvSpPr txBox="1"/>
          <p:nvPr/>
        </p:nvSpPr>
        <p:spPr>
          <a:xfrm>
            <a:off x="148900" y="3722575"/>
            <a:ext cx="3373800" cy="861900"/>
          </a:xfrm>
          <a:prstGeom prst="rect">
            <a:avLst/>
          </a:prstGeom>
          <a:solidFill>
            <a:srgbClr val="3D85C6"/>
          </a:solid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1100">
              <a:solidFill>
                <a:schemeClr val="accent1"/>
              </a:solidFill>
              <a:latin typeface="Old Standard TT"/>
              <a:ea typeface="Old Standard TT"/>
              <a:cs typeface="Old Standard TT"/>
              <a:sym typeface="Old Standard TT"/>
            </a:endParaRPr>
          </a:p>
          <a:p>
            <a:pPr indent="0" lvl="0" marL="0" rtl="0" algn="ctr">
              <a:spcBef>
                <a:spcPts val="0"/>
              </a:spcBef>
              <a:spcAft>
                <a:spcPts val="0"/>
              </a:spcAft>
              <a:buNone/>
            </a:pPr>
            <a:r>
              <a:rPr b="1" lang="es-419" sz="1100">
                <a:solidFill>
                  <a:schemeClr val="accent1"/>
                </a:solidFill>
                <a:latin typeface="Old Standard TT"/>
                <a:ea typeface="Old Standard TT"/>
                <a:cs typeface="Old Standard TT"/>
                <a:sym typeface="Old Standard TT"/>
              </a:rPr>
              <a:t>Es una usuaria que como toda persona mayor, tiene varios temas de salud a cuidar.</a:t>
            </a:r>
            <a:endParaRPr b="1" sz="1100">
              <a:solidFill>
                <a:schemeClr val="accent1"/>
              </a:solidFill>
              <a:latin typeface="Old Standard TT"/>
              <a:ea typeface="Old Standard TT"/>
              <a:cs typeface="Old Standard TT"/>
              <a:sym typeface="Old Standard TT"/>
            </a:endParaRPr>
          </a:p>
          <a:p>
            <a:pPr indent="0" lvl="0" marL="0" rtl="0" algn="l">
              <a:spcBef>
                <a:spcPts val="0"/>
              </a:spcBef>
              <a:spcAft>
                <a:spcPts val="0"/>
              </a:spcAft>
              <a:buNone/>
            </a:pPr>
            <a:r>
              <a:t/>
            </a:r>
            <a:endParaRPr b="1" i="1" sz="1100">
              <a:solidFill>
                <a:schemeClr val="accent1"/>
              </a:solidFill>
              <a:latin typeface="Old Standard TT"/>
              <a:ea typeface="Old Standard TT"/>
              <a:cs typeface="Old Standard TT"/>
              <a:sym typeface="Old Standard TT"/>
            </a:endParaRPr>
          </a:p>
        </p:txBody>
      </p:sp>
      <p:sp>
        <p:nvSpPr>
          <p:cNvPr id="98" name="Google Shape;98;p16"/>
          <p:cNvSpPr txBox="1"/>
          <p:nvPr/>
        </p:nvSpPr>
        <p:spPr>
          <a:xfrm>
            <a:off x="1901700" y="518050"/>
            <a:ext cx="156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latin typeface="Old Standard TT"/>
                <a:ea typeface="Old Standard TT"/>
                <a:cs typeface="Old Standard TT"/>
                <a:sym typeface="Old Standard TT"/>
              </a:rPr>
              <a:t>Jubilada</a:t>
            </a:r>
            <a:r>
              <a:rPr lang="es-419" sz="1100">
                <a:latin typeface="Old Standard TT"/>
                <a:ea typeface="Old Standard TT"/>
                <a:cs typeface="Old Standard TT"/>
                <a:sym typeface="Old Standard TT"/>
              </a:rPr>
              <a:t>, ama de casa</a:t>
            </a:r>
            <a:endParaRPr sz="1100">
              <a:latin typeface="Old Standard TT"/>
              <a:ea typeface="Old Standard TT"/>
              <a:cs typeface="Old Standard TT"/>
              <a:sym typeface="Old Standard TT"/>
            </a:endParaRPr>
          </a:p>
        </p:txBody>
      </p:sp>
      <p:sp>
        <p:nvSpPr>
          <p:cNvPr id="99" name="Google Shape;99;p16"/>
          <p:cNvSpPr txBox="1"/>
          <p:nvPr/>
        </p:nvSpPr>
        <p:spPr>
          <a:xfrm>
            <a:off x="2168400" y="1006600"/>
            <a:ext cx="122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100">
                <a:latin typeface="Old Standard TT"/>
                <a:ea typeface="Old Standard TT"/>
                <a:cs typeface="Old Standard TT"/>
                <a:sym typeface="Old Standard TT"/>
              </a:rPr>
              <a:t>Tipo de usuario:</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100">
                <a:latin typeface="Old Standard TT"/>
                <a:ea typeface="Old Standard TT"/>
                <a:cs typeface="Old Standard TT"/>
                <a:sym typeface="Old Standard TT"/>
              </a:rPr>
              <a:t>Persona mayor con varios temas de salud</a:t>
            </a:r>
            <a:endParaRPr sz="1100">
              <a:latin typeface="Old Standard TT"/>
              <a:ea typeface="Old Standard TT"/>
              <a:cs typeface="Old Standard TT"/>
              <a:sym typeface="Old Standard TT"/>
            </a:endParaRPr>
          </a:p>
        </p:txBody>
      </p:sp>
      <p:sp>
        <p:nvSpPr>
          <p:cNvPr id="100" name="Google Shape;100;p16"/>
          <p:cNvSpPr txBox="1"/>
          <p:nvPr/>
        </p:nvSpPr>
        <p:spPr>
          <a:xfrm>
            <a:off x="891475" y="2443825"/>
            <a:ext cx="718200" cy="985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100">
                <a:latin typeface="Old Standard TT"/>
                <a:ea typeface="Old Standard TT"/>
                <a:cs typeface="Old Standard TT"/>
                <a:sym typeface="Old Standard TT"/>
              </a:rPr>
              <a:t>Género:</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Femenino</a:t>
            </a:r>
            <a:endParaRPr sz="1000">
              <a:latin typeface="Old Standard TT"/>
              <a:ea typeface="Old Standard TT"/>
              <a:cs typeface="Old Standard TT"/>
              <a:sym typeface="Old Standard TT"/>
            </a:endParaRPr>
          </a:p>
          <a:p>
            <a:pPr indent="0" lvl="0" marL="0" rtl="0" algn="l">
              <a:spcBef>
                <a:spcPts val="0"/>
              </a:spcBef>
              <a:spcAft>
                <a:spcPts val="0"/>
              </a:spcAft>
              <a:buNone/>
            </a:pPr>
            <a:r>
              <a:t/>
            </a:r>
            <a:endParaRPr sz="1000">
              <a:latin typeface="Old Standard TT"/>
              <a:ea typeface="Old Standard TT"/>
              <a:cs typeface="Old Standard TT"/>
              <a:sym typeface="Old Standard TT"/>
            </a:endParaRPr>
          </a:p>
          <a:p>
            <a:pPr indent="0" lvl="0" marL="0" rtl="0" algn="l">
              <a:spcBef>
                <a:spcPts val="0"/>
              </a:spcBef>
              <a:spcAft>
                <a:spcPts val="0"/>
              </a:spcAft>
              <a:buNone/>
            </a:pPr>
            <a:r>
              <a:rPr b="1" lang="es-419" sz="1100">
                <a:latin typeface="Old Standard TT"/>
                <a:ea typeface="Old Standard TT"/>
                <a:cs typeface="Old Standard TT"/>
                <a:sym typeface="Old Standard TT"/>
              </a:rPr>
              <a:t>Edad:</a:t>
            </a:r>
            <a:endParaRPr b="1" sz="11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78</a:t>
            </a:r>
            <a:r>
              <a:rPr lang="es-419" sz="1000">
                <a:latin typeface="Old Standard TT"/>
                <a:ea typeface="Old Standard TT"/>
                <a:cs typeface="Old Standard TT"/>
                <a:sym typeface="Old Standard TT"/>
              </a:rPr>
              <a:t> años</a:t>
            </a:r>
            <a:endParaRPr sz="1000">
              <a:latin typeface="Old Standard TT"/>
              <a:ea typeface="Old Standard TT"/>
              <a:cs typeface="Old Standard TT"/>
              <a:sym typeface="Old Standard TT"/>
            </a:endParaRPr>
          </a:p>
        </p:txBody>
      </p:sp>
      <p:sp>
        <p:nvSpPr>
          <p:cNvPr id="101" name="Google Shape;101;p16"/>
          <p:cNvSpPr txBox="1"/>
          <p:nvPr/>
        </p:nvSpPr>
        <p:spPr>
          <a:xfrm>
            <a:off x="1901700" y="2408350"/>
            <a:ext cx="1044900" cy="98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100">
                <a:solidFill>
                  <a:schemeClr val="dk1"/>
                </a:solidFill>
                <a:latin typeface="Old Standard TT"/>
                <a:ea typeface="Old Standard TT"/>
                <a:cs typeface="Old Standard TT"/>
                <a:sym typeface="Old Standard TT"/>
              </a:rPr>
              <a:t>Estado civil:</a:t>
            </a:r>
            <a:endParaRPr b="1"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dk1"/>
                </a:solidFill>
                <a:latin typeface="Old Standard TT"/>
                <a:ea typeface="Old Standard TT"/>
                <a:cs typeface="Old Standard TT"/>
                <a:sym typeface="Old Standard TT"/>
              </a:rPr>
              <a:t>Casada</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s-419" sz="1100">
                <a:solidFill>
                  <a:schemeClr val="dk1"/>
                </a:solidFill>
                <a:latin typeface="Old Standard TT"/>
                <a:ea typeface="Old Standard TT"/>
                <a:cs typeface="Old Standard TT"/>
                <a:sym typeface="Old Standard TT"/>
              </a:rPr>
              <a:t>Ciudad:</a:t>
            </a:r>
            <a:endParaRPr b="1" sz="11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s-419" sz="1000">
                <a:solidFill>
                  <a:schemeClr val="dk1"/>
                </a:solidFill>
                <a:latin typeface="Old Standard TT"/>
                <a:ea typeface="Old Standard TT"/>
                <a:cs typeface="Old Standard TT"/>
                <a:sym typeface="Old Standard TT"/>
              </a:rPr>
              <a:t>San Miguel</a:t>
            </a:r>
            <a:endParaRPr>
              <a:latin typeface="Old Standard TT"/>
              <a:ea typeface="Old Standard TT"/>
              <a:cs typeface="Old Standard TT"/>
              <a:sym typeface="Old Standard TT"/>
            </a:endParaRPr>
          </a:p>
        </p:txBody>
      </p:sp>
      <p:sp>
        <p:nvSpPr>
          <p:cNvPr id="102" name="Google Shape;102;p16"/>
          <p:cNvSpPr txBox="1"/>
          <p:nvPr/>
        </p:nvSpPr>
        <p:spPr>
          <a:xfrm>
            <a:off x="3715150" y="2571750"/>
            <a:ext cx="2420100" cy="1385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latin typeface="Old Standard TT"/>
                <a:ea typeface="Old Standard TT"/>
                <a:cs typeface="Old Standard TT"/>
                <a:sym typeface="Old Standard TT"/>
              </a:rPr>
              <a:t>Motivaciones y frustraciones</a:t>
            </a:r>
            <a:endParaRPr b="1" sz="1300">
              <a:latin typeface="Old Standard TT"/>
              <a:ea typeface="Old Standard TT"/>
              <a:cs typeface="Old Standard TT"/>
              <a:sym typeface="Old Standard TT"/>
            </a:endParaRPr>
          </a:p>
          <a:p>
            <a:pPr indent="0" lvl="0" marL="0" rtl="0" algn="l">
              <a:spcBef>
                <a:spcPts val="0"/>
              </a:spcBef>
              <a:spcAft>
                <a:spcPts val="0"/>
              </a:spcAft>
              <a:buNone/>
            </a:pPr>
            <a:r>
              <a:rPr b="1" lang="es-419" sz="1100">
                <a:latin typeface="Old Standard TT"/>
                <a:ea typeface="Old Standard TT"/>
                <a:cs typeface="Old Standard TT"/>
                <a:sym typeface="Old Standard TT"/>
              </a:rPr>
              <a:t>Frustraciones</a:t>
            </a:r>
            <a:endParaRPr b="1" sz="11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latin typeface="Old Standard TT"/>
                <a:ea typeface="Old Standard TT"/>
                <a:cs typeface="Old Standard TT"/>
                <a:sym typeface="Old Standard TT"/>
              </a:rPr>
              <a:t>Le es muy difícil conseguir los turnos.</a:t>
            </a:r>
            <a:endParaRPr sz="11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latin typeface="Old Standard TT"/>
                <a:ea typeface="Old Standard TT"/>
                <a:cs typeface="Old Standard TT"/>
                <a:sym typeface="Old Standard TT"/>
              </a:rPr>
              <a:t>Le cuesta organizarse todos sus turnos médicos.</a:t>
            </a:r>
            <a:endParaRPr sz="1100">
              <a:latin typeface="Old Standard TT"/>
              <a:ea typeface="Old Standard TT"/>
              <a:cs typeface="Old Standard TT"/>
              <a:sym typeface="Old Standard TT"/>
            </a:endParaRPr>
          </a:p>
          <a:p>
            <a:pPr indent="0" lvl="0" marL="457200" rtl="0" algn="l">
              <a:spcBef>
                <a:spcPts val="0"/>
              </a:spcBef>
              <a:spcAft>
                <a:spcPts val="0"/>
              </a:spcAft>
              <a:buNone/>
            </a:pPr>
            <a:r>
              <a:t/>
            </a:r>
            <a:endParaRPr sz="1000">
              <a:latin typeface="Old Standard TT"/>
              <a:ea typeface="Old Standard TT"/>
              <a:cs typeface="Old Standard TT"/>
              <a:sym typeface="Old Standard TT"/>
            </a:endParaRPr>
          </a:p>
        </p:txBody>
      </p:sp>
      <p:sp>
        <p:nvSpPr>
          <p:cNvPr id="103" name="Google Shape;103;p16"/>
          <p:cNvSpPr txBox="1"/>
          <p:nvPr/>
        </p:nvSpPr>
        <p:spPr>
          <a:xfrm>
            <a:off x="6135250" y="2571750"/>
            <a:ext cx="2449500" cy="12159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Old Standard TT"/>
              <a:ea typeface="Old Standard TT"/>
              <a:cs typeface="Old Standard TT"/>
              <a:sym typeface="Old Standard TT"/>
            </a:endParaRPr>
          </a:p>
          <a:p>
            <a:pPr indent="0" lvl="0" marL="0" rtl="0" algn="l">
              <a:spcBef>
                <a:spcPts val="0"/>
              </a:spcBef>
              <a:spcAft>
                <a:spcPts val="0"/>
              </a:spcAft>
              <a:buNone/>
            </a:pPr>
            <a:r>
              <a:rPr b="1" lang="es-419" sz="1100">
                <a:latin typeface="Old Standard TT"/>
                <a:ea typeface="Old Standard TT"/>
                <a:cs typeface="Old Standard TT"/>
                <a:sym typeface="Old Standard TT"/>
              </a:rPr>
              <a:t>Motivaciones</a:t>
            </a:r>
            <a:endParaRPr b="1" sz="11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latin typeface="Old Standard TT"/>
                <a:ea typeface="Old Standard TT"/>
                <a:cs typeface="Old Standard TT"/>
                <a:sym typeface="Old Standard TT"/>
              </a:rPr>
              <a:t>Que alguien le recuerde que tiene turno médico</a:t>
            </a:r>
            <a:r>
              <a:rPr lang="es-419" sz="1100">
                <a:latin typeface="Old Standard TT"/>
                <a:ea typeface="Old Standard TT"/>
                <a:cs typeface="Old Standard TT"/>
                <a:sym typeface="Old Standard TT"/>
              </a:rPr>
              <a:t>.</a:t>
            </a:r>
            <a:endParaRPr sz="1100">
              <a:latin typeface="Old Standard TT"/>
              <a:ea typeface="Old Standard TT"/>
              <a:cs typeface="Old Standard TT"/>
              <a:sym typeface="Old Standard TT"/>
            </a:endParaRPr>
          </a:p>
          <a:p>
            <a:pPr indent="-298450" lvl="0" marL="457200" rtl="0" algn="l">
              <a:spcBef>
                <a:spcPts val="0"/>
              </a:spcBef>
              <a:spcAft>
                <a:spcPts val="0"/>
              </a:spcAft>
              <a:buSzPts val="1100"/>
              <a:buFont typeface="Old Standard TT"/>
              <a:buChar char="●"/>
            </a:pPr>
            <a:r>
              <a:rPr lang="es-419" sz="1100">
                <a:solidFill>
                  <a:schemeClr val="dk1"/>
                </a:solidFill>
                <a:latin typeface="Old Standard TT"/>
                <a:ea typeface="Old Standard TT"/>
                <a:cs typeface="Old Standard TT"/>
                <a:sym typeface="Old Standard TT"/>
              </a:rPr>
              <a:t>Poder solicitar turnos sin hacer filas.</a:t>
            </a:r>
            <a:endParaRPr sz="1100">
              <a:latin typeface="Old Standard TT"/>
              <a:ea typeface="Old Standard TT"/>
              <a:cs typeface="Old Standard TT"/>
              <a:sym typeface="Old Standard TT"/>
            </a:endParaRPr>
          </a:p>
        </p:txBody>
      </p:sp>
      <p:sp>
        <p:nvSpPr>
          <p:cNvPr id="104" name="Google Shape;104;p16"/>
          <p:cNvSpPr txBox="1"/>
          <p:nvPr/>
        </p:nvSpPr>
        <p:spPr>
          <a:xfrm>
            <a:off x="6240775" y="3957150"/>
            <a:ext cx="2448000" cy="708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latin typeface="Old Standard TT"/>
                <a:ea typeface="Old Standard TT"/>
                <a:cs typeface="Old Standard TT"/>
                <a:sym typeface="Old Standard TT"/>
              </a:rPr>
              <a:t>Habilidades</a:t>
            </a:r>
            <a:endParaRPr b="1" sz="1200">
              <a:latin typeface="Old Standard TT"/>
              <a:ea typeface="Old Standard TT"/>
              <a:cs typeface="Old Standard TT"/>
              <a:sym typeface="Old Standard TT"/>
            </a:endParaRPr>
          </a:p>
          <a:p>
            <a:pPr indent="0" lvl="0" marL="0" rtl="0" algn="l">
              <a:spcBef>
                <a:spcPts val="0"/>
              </a:spcBef>
              <a:spcAft>
                <a:spcPts val="0"/>
              </a:spcAft>
              <a:buNone/>
            </a:pPr>
            <a:r>
              <a:rPr lang="es-419" sz="1100">
                <a:latin typeface="Old Standard TT"/>
                <a:ea typeface="Old Standard TT"/>
                <a:cs typeface="Old Standard TT"/>
                <a:sym typeface="Old Standard TT"/>
              </a:rPr>
              <a:t>Tiene buena capacidad de adaptación a nuevas tecnologías,</a:t>
            </a:r>
            <a:endParaRPr sz="1100">
              <a:latin typeface="Old Standard TT"/>
              <a:ea typeface="Old Standard TT"/>
              <a:cs typeface="Old Standard TT"/>
              <a:sym typeface="Old Standard TT"/>
            </a:endParaRPr>
          </a:p>
        </p:txBody>
      </p:sp>
      <p:pic>
        <p:nvPicPr>
          <p:cNvPr id="105" name="Google Shape;105;p16"/>
          <p:cNvPicPr preferRelativeResize="0"/>
          <p:nvPr/>
        </p:nvPicPr>
        <p:blipFill>
          <a:blip r:embed="rId3">
            <a:alphaModFix/>
          </a:blip>
          <a:stretch>
            <a:fillRect/>
          </a:stretch>
        </p:blipFill>
        <p:spPr>
          <a:xfrm>
            <a:off x="243450" y="217250"/>
            <a:ext cx="1409700" cy="1877714"/>
          </a:xfrm>
          <a:prstGeom prst="rect">
            <a:avLst/>
          </a:prstGeom>
          <a:noFill/>
          <a:ln>
            <a:noFill/>
          </a:ln>
        </p:spPr>
      </p:pic>
      <p:sp>
        <p:nvSpPr>
          <p:cNvPr id="106" name="Google Shape;106;p16"/>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207775"/>
            <a:ext cx="8520600" cy="5688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419" sz="4400">
                <a:solidFill>
                  <a:schemeClr val="lt1"/>
                </a:solidFill>
              </a:rPr>
              <a:t>POV</a:t>
            </a:r>
            <a:endParaRPr b="1" sz="4400">
              <a:solidFill>
                <a:schemeClr val="lt1"/>
              </a:solidFill>
            </a:endParaRPr>
          </a:p>
        </p:txBody>
      </p:sp>
      <p:sp>
        <p:nvSpPr>
          <p:cNvPr id="112" name="Google Shape;112;p17"/>
          <p:cNvSpPr txBox="1"/>
          <p:nvPr>
            <p:ph idx="4294967295" type="body"/>
          </p:nvPr>
        </p:nvSpPr>
        <p:spPr>
          <a:xfrm>
            <a:off x="311700" y="1171600"/>
            <a:ext cx="4026300" cy="3397200"/>
          </a:xfrm>
          <a:prstGeom prst="rect">
            <a:avLst/>
          </a:prstGeom>
          <a:ln cap="flat" cmpd="sng" w="19050">
            <a:solidFill>
              <a:srgbClr val="3D85C6"/>
            </a:solidFill>
            <a:prstDash val="dashDot"/>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419" sz="1750"/>
              <a:t>Débora</a:t>
            </a:r>
            <a:r>
              <a:rPr lang="es-419" sz="1750"/>
              <a:t> es una ama de casa que vive en San Miguel, tiene 3 hijos y se ocupa mucho de su salud. </a:t>
            </a:r>
            <a:r>
              <a:rPr b="1" lang="es-419" sz="1750"/>
              <a:t>Necesita</a:t>
            </a:r>
            <a:r>
              <a:rPr lang="es-419" sz="1750"/>
              <a:t> una opción práctica para solicitar los turnos desde su casa y poder tenerlos organizados en un mismo lugar. </a:t>
            </a:r>
            <a:endParaRPr sz="1750"/>
          </a:p>
          <a:p>
            <a:pPr indent="0" lvl="0" marL="0" rtl="0" algn="ctr">
              <a:spcBef>
                <a:spcPts val="1200"/>
              </a:spcBef>
              <a:spcAft>
                <a:spcPts val="1200"/>
              </a:spcAft>
              <a:buNone/>
            </a:pPr>
            <a:r>
              <a:rPr b="1" lang="es-419" sz="1750"/>
              <a:t>Porque</a:t>
            </a:r>
            <a:r>
              <a:rPr lang="es-419" sz="1750"/>
              <a:t> se le hace imposible hacer las filas en el centro, que llevan mucho tiempo y suelen ser en el horario de ingreso escolar de sus niños.</a:t>
            </a:r>
            <a:endParaRPr sz="1750"/>
          </a:p>
        </p:txBody>
      </p:sp>
      <p:sp>
        <p:nvSpPr>
          <p:cNvPr id="113" name="Google Shape;113;p17"/>
          <p:cNvSpPr txBox="1"/>
          <p:nvPr/>
        </p:nvSpPr>
        <p:spPr>
          <a:xfrm>
            <a:off x="4572000" y="1280450"/>
            <a:ext cx="4260300" cy="2801400"/>
          </a:xfrm>
          <a:prstGeom prst="rect">
            <a:avLst/>
          </a:prstGeom>
          <a:noFill/>
          <a:ln cap="flat" cmpd="sng" w="19050">
            <a:solidFill>
              <a:srgbClr val="3D85C6"/>
            </a:solidFill>
            <a:prstDash val="dashDot"/>
            <a:round/>
            <a:headEnd len="sm" w="sm" type="none"/>
            <a:tailEnd len="sm" w="sm" type="none"/>
          </a:ln>
        </p:spPr>
        <p:txBody>
          <a:bodyPr anchorCtr="0" anchor="t" bIns="198000" lIns="91425" spcFirstLastPara="1" rIns="91425" wrap="square" tIns="162000">
            <a:spAutoFit/>
          </a:bodyPr>
          <a:lstStyle/>
          <a:p>
            <a:pPr indent="0" lvl="0" marL="0" rtl="0" algn="ctr">
              <a:lnSpc>
                <a:spcPct val="115000"/>
              </a:lnSpc>
              <a:spcBef>
                <a:spcPts val="0"/>
              </a:spcBef>
              <a:spcAft>
                <a:spcPts val="0"/>
              </a:spcAft>
              <a:buNone/>
            </a:pPr>
            <a:r>
              <a:rPr b="1" lang="es-419" sz="1750">
                <a:latin typeface="Old Standard TT"/>
                <a:ea typeface="Old Standard TT"/>
                <a:cs typeface="Old Standard TT"/>
                <a:sym typeface="Old Standard TT"/>
              </a:rPr>
              <a:t>Silvina</a:t>
            </a:r>
            <a:r>
              <a:rPr lang="es-419" sz="1750">
                <a:latin typeface="Old Standard TT"/>
                <a:ea typeface="Old Standard TT"/>
                <a:cs typeface="Old Standard TT"/>
                <a:sym typeface="Old Standard TT"/>
              </a:rPr>
              <a:t> es una jubilada que vive en Muñiz con su marido de 90 años.</a:t>
            </a:r>
            <a:endParaRPr sz="1750">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s-419" sz="1750">
                <a:latin typeface="Old Standard TT"/>
                <a:ea typeface="Old Standard TT"/>
                <a:cs typeface="Old Standard TT"/>
                <a:sym typeface="Old Standard TT"/>
              </a:rPr>
              <a:t>Necesita</a:t>
            </a:r>
            <a:r>
              <a:rPr lang="es-419" sz="1750">
                <a:latin typeface="Old Standard TT"/>
                <a:ea typeface="Old Standard TT"/>
                <a:cs typeface="Old Standard TT"/>
                <a:sym typeface="Old Standard TT"/>
              </a:rPr>
              <a:t> poder solicitar los turnos más </a:t>
            </a:r>
            <a:r>
              <a:rPr lang="es-419" sz="1750">
                <a:latin typeface="Old Standard TT"/>
                <a:ea typeface="Old Standard TT"/>
                <a:cs typeface="Old Standard TT"/>
                <a:sym typeface="Old Standard TT"/>
              </a:rPr>
              <a:t>fácilmente</a:t>
            </a:r>
            <a:r>
              <a:rPr lang="es-419" sz="1750">
                <a:latin typeface="Old Standard TT"/>
                <a:ea typeface="Old Standard TT"/>
                <a:cs typeface="Old Standard TT"/>
                <a:sym typeface="Old Standard TT"/>
              </a:rPr>
              <a:t>.</a:t>
            </a:r>
            <a:endParaRPr sz="1850">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s-419" sz="1750">
                <a:latin typeface="Old Standard TT"/>
                <a:ea typeface="Old Standard TT"/>
                <a:cs typeface="Old Standard TT"/>
                <a:sym typeface="Old Standard TT"/>
              </a:rPr>
              <a:t>Porque</a:t>
            </a:r>
            <a:r>
              <a:rPr lang="es-419" sz="1750">
                <a:latin typeface="Old Standard TT"/>
                <a:ea typeface="Old Standard TT"/>
                <a:cs typeface="Old Standard TT"/>
                <a:sym typeface="Old Standard TT"/>
              </a:rPr>
              <a:t> la espera en las filas demoran mucho tiempo y no puede dejar sólo a su marido por períodos prolongados ya que tiene disminución visual y auditiva.</a:t>
            </a:r>
            <a:endParaRPr sz="1750">
              <a:latin typeface="Old Standard TT"/>
              <a:ea typeface="Old Standard TT"/>
              <a:cs typeface="Old Standard TT"/>
              <a:sym typeface="Old Standard TT"/>
            </a:endParaRPr>
          </a:p>
        </p:txBody>
      </p:sp>
      <p:sp>
        <p:nvSpPr>
          <p:cNvPr id="114" name="Google Shape;114;p17"/>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83625" y="260875"/>
            <a:ext cx="8283600" cy="5556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419" sz="4400">
                <a:solidFill>
                  <a:schemeClr val="lt1"/>
                </a:solidFill>
              </a:rPr>
              <a:t>MVP</a:t>
            </a:r>
            <a:endParaRPr b="1" sz="4400">
              <a:solidFill>
                <a:schemeClr val="lt1"/>
              </a:solidFill>
            </a:endParaRPr>
          </a:p>
        </p:txBody>
      </p:sp>
      <p:sp>
        <p:nvSpPr>
          <p:cNvPr id="120" name="Google Shape;120;p18"/>
          <p:cNvSpPr txBox="1"/>
          <p:nvPr>
            <p:ph idx="4294967295" type="body"/>
          </p:nvPr>
        </p:nvSpPr>
        <p:spPr>
          <a:xfrm rot="-2573">
            <a:off x="427377" y="1794026"/>
            <a:ext cx="2004001" cy="4146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1200"/>
              </a:spcAft>
              <a:buNone/>
            </a:pPr>
            <a:r>
              <a:rPr b="1" lang="es-419" sz="1500">
                <a:solidFill>
                  <a:schemeClr val="lt1"/>
                </a:solidFill>
              </a:rPr>
              <a:t>IMPRESCINDIBLE</a:t>
            </a:r>
            <a:endParaRPr b="1" sz="1500">
              <a:solidFill>
                <a:schemeClr val="lt1"/>
              </a:solidFill>
            </a:endParaRPr>
          </a:p>
        </p:txBody>
      </p:sp>
      <p:sp>
        <p:nvSpPr>
          <p:cNvPr id="121" name="Google Shape;121;p18"/>
          <p:cNvSpPr txBox="1"/>
          <p:nvPr>
            <p:ph idx="4294967295" type="body"/>
          </p:nvPr>
        </p:nvSpPr>
        <p:spPr>
          <a:xfrm>
            <a:off x="427375" y="3517425"/>
            <a:ext cx="2004000" cy="414900"/>
          </a:xfrm>
          <a:prstGeom prst="rect">
            <a:avLst/>
          </a:prstGeom>
          <a:solidFill>
            <a:srgbClr val="0B5394"/>
          </a:solidFill>
        </p:spPr>
        <p:txBody>
          <a:bodyPr anchorCtr="0" anchor="ctr" bIns="91425" lIns="91425" spcFirstLastPara="1" rIns="91425" wrap="square" tIns="91425">
            <a:normAutofit fontScale="70000" lnSpcReduction="20000"/>
          </a:bodyPr>
          <a:lstStyle/>
          <a:p>
            <a:pPr indent="0" lvl="0" marL="0" rtl="0" algn="ctr">
              <a:spcBef>
                <a:spcPts val="0"/>
              </a:spcBef>
              <a:spcAft>
                <a:spcPts val="1200"/>
              </a:spcAft>
              <a:buNone/>
            </a:pPr>
            <a:r>
              <a:rPr b="1" lang="es-419" sz="2280">
                <a:solidFill>
                  <a:schemeClr val="lt1"/>
                </a:solidFill>
              </a:rPr>
              <a:t>DESEABLE</a:t>
            </a:r>
            <a:endParaRPr b="1" sz="2280">
              <a:solidFill>
                <a:schemeClr val="lt1"/>
              </a:solidFill>
            </a:endParaRPr>
          </a:p>
        </p:txBody>
      </p:sp>
      <p:sp>
        <p:nvSpPr>
          <p:cNvPr id="122" name="Google Shape;122;p18"/>
          <p:cNvSpPr txBox="1"/>
          <p:nvPr/>
        </p:nvSpPr>
        <p:spPr>
          <a:xfrm>
            <a:off x="2767625" y="1524225"/>
            <a:ext cx="2787000" cy="615600"/>
          </a:xfrm>
          <a:prstGeom prst="rect">
            <a:avLst/>
          </a:prstGeom>
          <a:noFill/>
          <a:ln cap="flat" cmpd="sng" w="9525">
            <a:solidFill>
              <a:srgbClr val="3D85C6"/>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Old Standard TT"/>
                <a:ea typeface="Old Standard TT"/>
                <a:cs typeface="Old Standard TT"/>
                <a:sym typeface="Old Standard TT"/>
              </a:rPr>
              <a:t>Visualización de las distintas especialidades que tiene </a:t>
            </a:r>
            <a:r>
              <a:rPr lang="es-419">
                <a:latin typeface="Old Standard TT"/>
                <a:ea typeface="Old Standard TT"/>
                <a:cs typeface="Old Standard TT"/>
                <a:sym typeface="Old Standard TT"/>
              </a:rPr>
              <a:t>el Caps.</a:t>
            </a:r>
            <a:endParaRPr>
              <a:latin typeface="Old Standard TT"/>
              <a:ea typeface="Old Standard TT"/>
              <a:cs typeface="Old Standard TT"/>
              <a:sym typeface="Old Standard TT"/>
            </a:endParaRPr>
          </a:p>
        </p:txBody>
      </p:sp>
      <p:sp>
        <p:nvSpPr>
          <p:cNvPr id="123" name="Google Shape;123;p18"/>
          <p:cNvSpPr txBox="1"/>
          <p:nvPr/>
        </p:nvSpPr>
        <p:spPr>
          <a:xfrm>
            <a:off x="5890875" y="1693525"/>
            <a:ext cx="2153400" cy="400200"/>
          </a:xfrm>
          <a:prstGeom prst="rect">
            <a:avLst/>
          </a:prstGeom>
          <a:noFill/>
          <a:ln cap="flat" cmpd="sng" w="9525">
            <a:solidFill>
              <a:srgbClr val="3D85C6"/>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Old Standard TT"/>
                <a:ea typeface="Old Standard TT"/>
                <a:cs typeface="Old Standard TT"/>
                <a:sym typeface="Old Standard TT"/>
              </a:rPr>
              <a:t>Solicitud de turnos</a:t>
            </a:r>
            <a:endParaRPr>
              <a:latin typeface="Old Standard TT"/>
              <a:ea typeface="Old Standard TT"/>
              <a:cs typeface="Old Standard TT"/>
              <a:sym typeface="Old Standard TT"/>
            </a:endParaRPr>
          </a:p>
        </p:txBody>
      </p:sp>
      <p:sp>
        <p:nvSpPr>
          <p:cNvPr id="124" name="Google Shape;124;p18"/>
          <p:cNvSpPr txBox="1"/>
          <p:nvPr/>
        </p:nvSpPr>
        <p:spPr>
          <a:xfrm>
            <a:off x="2672225" y="2344825"/>
            <a:ext cx="2880900" cy="615600"/>
          </a:xfrm>
          <a:prstGeom prst="rect">
            <a:avLst/>
          </a:prstGeom>
          <a:noFill/>
          <a:ln cap="flat" cmpd="sng" w="9525">
            <a:solidFill>
              <a:srgbClr val="3D85C6"/>
            </a:solidFill>
            <a:prstDash val="lg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Old Standard TT"/>
                <a:ea typeface="Old Standard TT"/>
                <a:cs typeface="Old Standard TT"/>
                <a:sym typeface="Old Standard TT"/>
              </a:rPr>
              <a:t>Opción de elegir entre los distintos profesionales de cada especialidad</a:t>
            </a:r>
            <a:endParaRPr>
              <a:latin typeface="Old Standard TT"/>
              <a:ea typeface="Old Standard TT"/>
              <a:cs typeface="Old Standard TT"/>
              <a:sym typeface="Old Standard TT"/>
            </a:endParaRPr>
          </a:p>
        </p:txBody>
      </p:sp>
      <p:sp>
        <p:nvSpPr>
          <p:cNvPr id="125" name="Google Shape;125;p18"/>
          <p:cNvSpPr txBox="1"/>
          <p:nvPr/>
        </p:nvSpPr>
        <p:spPr>
          <a:xfrm>
            <a:off x="2851525" y="3524775"/>
            <a:ext cx="2004000" cy="400200"/>
          </a:xfrm>
          <a:prstGeom prst="rect">
            <a:avLst/>
          </a:prstGeom>
          <a:noFill/>
          <a:ln cap="flat" cmpd="sng" w="9525">
            <a:solidFill>
              <a:srgbClr val="3D85C6"/>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Old Standard TT"/>
                <a:ea typeface="Old Standard TT"/>
                <a:cs typeface="Old Standard TT"/>
                <a:sym typeface="Old Standard TT"/>
              </a:rPr>
              <a:t>Recordatorio de turnos</a:t>
            </a:r>
            <a:endParaRPr>
              <a:latin typeface="Old Standard TT"/>
              <a:ea typeface="Old Standard TT"/>
              <a:cs typeface="Old Standard TT"/>
              <a:sym typeface="Old Standard TT"/>
            </a:endParaRPr>
          </a:p>
        </p:txBody>
      </p:sp>
      <p:sp>
        <p:nvSpPr>
          <p:cNvPr id="126" name="Google Shape;126;p18"/>
          <p:cNvSpPr txBox="1"/>
          <p:nvPr/>
        </p:nvSpPr>
        <p:spPr>
          <a:xfrm>
            <a:off x="5694025" y="2344825"/>
            <a:ext cx="2787000" cy="615600"/>
          </a:xfrm>
          <a:prstGeom prst="rect">
            <a:avLst/>
          </a:prstGeom>
          <a:noFill/>
          <a:ln cap="flat" cmpd="sng" w="9525">
            <a:solidFill>
              <a:srgbClr val="3D85C6"/>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Old Standard TT"/>
                <a:ea typeface="Old Standard TT"/>
                <a:cs typeface="Old Standard TT"/>
                <a:sym typeface="Old Standard TT"/>
              </a:rPr>
              <a:t>Poder filtrar entre los distintos horarios</a:t>
            </a:r>
            <a:endParaRPr>
              <a:latin typeface="Old Standard TT"/>
              <a:ea typeface="Old Standard TT"/>
              <a:cs typeface="Old Standard TT"/>
              <a:sym typeface="Old Standard TT"/>
            </a:endParaRPr>
          </a:p>
        </p:txBody>
      </p:sp>
      <p:sp>
        <p:nvSpPr>
          <p:cNvPr id="127" name="Google Shape;127;p18"/>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a:hlinkClick r:id="rId3"/>
          </p:cNvPr>
          <p:cNvPicPr preferRelativeResize="0"/>
          <p:nvPr/>
        </p:nvPicPr>
        <p:blipFill>
          <a:blip r:embed="rId4">
            <a:alphaModFix/>
          </a:blip>
          <a:stretch>
            <a:fillRect/>
          </a:stretch>
        </p:blipFill>
        <p:spPr>
          <a:xfrm>
            <a:off x="231050" y="1316025"/>
            <a:ext cx="7149032" cy="3397200"/>
          </a:xfrm>
          <a:prstGeom prst="rect">
            <a:avLst/>
          </a:prstGeom>
          <a:noFill/>
          <a:ln cap="flat" cmpd="sng" w="9525">
            <a:solidFill>
              <a:srgbClr val="3D85C6"/>
            </a:solidFill>
            <a:prstDash val="dashDot"/>
            <a:round/>
            <a:headEnd len="sm" w="sm" type="none"/>
            <a:tailEnd len="sm" w="sm" type="none"/>
          </a:ln>
        </p:spPr>
      </p:pic>
      <p:sp>
        <p:nvSpPr>
          <p:cNvPr id="133" name="Google Shape;133;p19"/>
          <p:cNvSpPr txBox="1"/>
          <p:nvPr/>
        </p:nvSpPr>
        <p:spPr>
          <a:xfrm>
            <a:off x="4757850" y="1847850"/>
            <a:ext cx="1400100" cy="247800"/>
          </a:xfrm>
          <a:prstGeom prst="rect">
            <a:avLst/>
          </a:prstGeom>
          <a:solidFill>
            <a:schemeClr val="lt1"/>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Old Standard TT"/>
                <a:ea typeface="Old Standard TT"/>
                <a:cs typeface="Old Standard TT"/>
                <a:sym typeface="Old Standard TT"/>
              </a:rPr>
              <a:t>ESPECIALIDADES</a:t>
            </a:r>
            <a:endParaRPr sz="1000">
              <a:latin typeface="Old Standard TT"/>
              <a:ea typeface="Old Standard TT"/>
              <a:cs typeface="Old Standard TT"/>
              <a:sym typeface="Old Standard TT"/>
            </a:endParaRPr>
          </a:p>
        </p:txBody>
      </p:sp>
      <p:sp>
        <p:nvSpPr>
          <p:cNvPr id="134" name="Google Shape;134;p19"/>
          <p:cNvSpPr txBox="1"/>
          <p:nvPr/>
        </p:nvSpPr>
        <p:spPr>
          <a:xfrm>
            <a:off x="4886400" y="2743200"/>
            <a:ext cx="1143000" cy="333300"/>
          </a:xfrm>
          <a:prstGeom prst="rect">
            <a:avLst/>
          </a:prstGeom>
          <a:solidFill>
            <a:schemeClr val="lt1"/>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Old Standard TT"/>
                <a:ea typeface="Old Standard TT"/>
                <a:cs typeface="Old Standard TT"/>
                <a:sym typeface="Old Standard TT"/>
              </a:rPr>
              <a:t>DATOS PERSONALES</a:t>
            </a:r>
            <a:endParaRPr sz="1000">
              <a:latin typeface="Old Standard TT"/>
              <a:ea typeface="Old Standard TT"/>
              <a:cs typeface="Old Standard TT"/>
              <a:sym typeface="Old Standard TT"/>
            </a:endParaRPr>
          </a:p>
        </p:txBody>
      </p:sp>
      <p:sp>
        <p:nvSpPr>
          <p:cNvPr id="135" name="Google Shape;135;p19"/>
          <p:cNvSpPr txBox="1"/>
          <p:nvPr/>
        </p:nvSpPr>
        <p:spPr>
          <a:xfrm>
            <a:off x="4886400" y="3829050"/>
            <a:ext cx="1143000" cy="333300"/>
          </a:xfrm>
          <a:prstGeom prst="rect">
            <a:avLst/>
          </a:prstGeom>
          <a:solidFill>
            <a:schemeClr val="lt1"/>
          </a:solid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Old Standard TT"/>
                <a:ea typeface="Old Standard TT"/>
                <a:cs typeface="Old Standard TT"/>
                <a:sym typeface="Old Standard TT"/>
              </a:rPr>
              <a:t>DÍAS DISPONIBLES</a:t>
            </a:r>
            <a:endParaRPr sz="1000">
              <a:latin typeface="Old Standard TT"/>
              <a:ea typeface="Old Standard TT"/>
              <a:cs typeface="Old Standard TT"/>
              <a:sym typeface="Old Standard TT"/>
            </a:endParaRPr>
          </a:p>
        </p:txBody>
      </p:sp>
      <p:sp>
        <p:nvSpPr>
          <p:cNvPr id="136" name="Google Shape;136;p19"/>
          <p:cNvSpPr txBox="1"/>
          <p:nvPr>
            <p:ph type="title"/>
          </p:nvPr>
        </p:nvSpPr>
        <p:spPr>
          <a:xfrm>
            <a:off x="453450" y="287425"/>
            <a:ext cx="8237100" cy="655800"/>
          </a:xfrm>
          <a:prstGeom prst="rect">
            <a:avLst/>
          </a:prstGeom>
          <a:solidFill>
            <a:srgbClr val="0B539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419" sz="4400">
                <a:solidFill>
                  <a:schemeClr val="lt1"/>
                </a:solidFill>
              </a:rPr>
              <a:t>CARD SORTING</a:t>
            </a:r>
            <a:endParaRPr b="1" sz="4400">
              <a:solidFill>
                <a:schemeClr val="lt1"/>
              </a:solidFill>
            </a:endParaRPr>
          </a:p>
        </p:txBody>
      </p:sp>
      <p:sp>
        <p:nvSpPr>
          <p:cNvPr id="137" name="Google Shape;137;p19"/>
          <p:cNvSpPr txBox="1"/>
          <p:nvPr/>
        </p:nvSpPr>
        <p:spPr>
          <a:xfrm>
            <a:off x="7689300" y="1613925"/>
            <a:ext cx="1143000" cy="2801400"/>
          </a:xfrm>
          <a:prstGeom prst="rect">
            <a:avLst/>
          </a:prstGeom>
          <a:no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Old Standard TT"/>
                <a:ea typeface="Old Standard TT"/>
                <a:cs typeface="Old Standard TT"/>
                <a:sym typeface="Old Standard TT"/>
              </a:rPr>
              <a:t>Se realizó una prueba con 10 usuarios, para evaluar las distintas categorías en las cuales se distribuiría la app.</a:t>
            </a:r>
            <a:endParaRPr sz="10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La misma resultó en separarlo en 3 sectores.</a:t>
            </a:r>
            <a:endParaRPr sz="1000">
              <a:latin typeface="Old Standard TT"/>
              <a:ea typeface="Old Standard TT"/>
              <a:cs typeface="Old Standard TT"/>
              <a:sym typeface="Old Standard TT"/>
            </a:endParaRPr>
          </a:p>
          <a:p>
            <a:pPr indent="0" lvl="0" marL="0" rtl="0" algn="l">
              <a:spcBef>
                <a:spcPts val="0"/>
              </a:spcBef>
              <a:spcAft>
                <a:spcPts val="0"/>
              </a:spcAft>
              <a:buNone/>
            </a:pPr>
            <a:r>
              <a:rPr lang="es-419" sz="1000">
                <a:latin typeface="Old Standard TT"/>
                <a:ea typeface="Old Standard TT"/>
                <a:cs typeface="Old Standard TT"/>
                <a:sym typeface="Old Standard TT"/>
              </a:rPr>
              <a:t>El </a:t>
            </a:r>
            <a:r>
              <a:rPr lang="es-419" sz="1000">
                <a:latin typeface="Old Standard TT"/>
                <a:ea typeface="Old Standard TT"/>
                <a:cs typeface="Old Standard TT"/>
                <a:sym typeface="Old Standard TT"/>
              </a:rPr>
              <a:t>ítem</a:t>
            </a:r>
            <a:r>
              <a:rPr lang="es-419" sz="1000">
                <a:latin typeface="Old Standard TT"/>
                <a:ea typeface="Old Standard TT"/>
                <a:cs typeface="Old Standard TT"/>
                <a:sym typeface="Old Standard TT"/>
              </a:rPr>
              <a:t> que no se pudo definir bien es el de “</a:t>
            </a:r>
            <a:r>
              <a:rPr lang="es-419" sz="1000">
                <a:latin typeface="Old Standard TT"/>
                <a:ea typeface="Old Standard TT"/>
                <a:cs typeface="Old Standard TT"/>
                <a:sym typeface="Old Standard TT"/>
              </a:rPr>
              <a:t>activación</a:t>
            </a:r>
            <a:r>
              <a:rPr lang="es-419" sz="1000">
                <a:latin typeface="Old Standard TT"/>
                <a:ea typeface="Old Standard TT"/>
                <a:cs typeface="Old Standard TT"/>
                <a:sym typeface="Old Standard TT"/>
              </a:rPr>
              <a:t> de recordatorios”.</a:t>
            </a:r>
            <a:endParaRPr sz="1000">
              <a:latin typeface="Old Standard TT"/>
              <a:ea typeface="Old Standard TT"/>
              <a:cs typeface="Old Standard TT"/>
              <a:sym typeface="Old Standard TT"/>
            </a:endParaRPr>
          </a:p>
        </p:txBody>
      </p:sp>
      <p:sp>
        <p:nvSpPr>
          <p:cNvPr id="138" name="Google Shape;138;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 name="Google Shape;139;p19"/>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287425"/>
            <a:ext cx="8520600" cy="615300"/>
          </a:xfrm>
          <a:prstGeom prst="rect">
            <a:avLst/>
          </a:prstGeom>
          <a:solidFill>
            <a:srgbClr val="0B5394"/>
          </a:solidFill>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419" sz="3600">
                <a:solidFill>
                  <a:schemeClr val="lt1"/>
                </a:solidFill>
              </a:rPr>
              <a:t>ARQUITECTURA DE INFORMACIÓN</a:t>
            </a:r>
            <a:endParaRPr b="1" sz="3600">
              <a:solidFill>
                <a:schemeClr val="lt1"/>
              </a:solidFill>
            </a:endParaRPr>
          </a:p>
        </p:txBody>
      </p:sp>
      <p:pic>
        <p:nvPicPr>
          <p:cNvPr id="145" name="Google Shape;145;p20">
            <a:hlinkClick r:id="rId3"/>
          </p:cNvPr>
          <p:cNvPicPr preferRelativeResize="0"/>
          <p:nvPr/>
        </p:nvPicPr>
        <p:blipFill>
          <a:blip r:embed="rId4">
            <a:alphaModFix/>
          </a:blip>
          <a:stretch>
            <a:fillRect/>
          </a:stretch>
        </p:blipFill>
        <p:spPr>
          <a:xfrm>
            <a:off x="311700" y="1003325"/>
            <a:ext cx="5231450" cy="3881150"/>
          </a:xfrm>
          <a:prstGeom prst="rect">
            <a:avLst/>
          </a:prstGeom>
          <a:noFill/>
          <a:ln cap="flat" cmpd="sng" w="9525">
            <a:solidFill>
              <a:srgbClr val="0B5394"/>
            </a:solidFill>
            <a:prstDash val="dashDot"/>
            <a:round/>
            <a:headEnd len="sm" w="sm" type="none"/>
            <a:tailEnd len="sm" w="sm" type="none"/>
          </a:ln>
        </p:spPr>
      </p:pic>
      <p:sp>
        <p:nvSpPr>
          <p:cNvPr id="146" name="Google Shape;146;p20"/>
          <p:cNvSpPr txBox="1"/>
          <p:nvPr/>
        </p:nvSpPr>
        <p:spPr>
          <a:xfrm>
            <a:off x="5768400" y="1666350"/>
            <a:ext cx="3063900" cy="2555100"/>
          </a:xfrm>
          <a:prstGeom prst="rect">
            <a:avLst/>
          </a:prstGeom>
          <a:noFill/>
          <a:ln cap="flat" cmpd="sng" w="9525">
            <a:solidFill>
              <a:srgbClr val="3D85C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es-419">
                <a:latin typeface="Old Standard TT"/>
                <a:ea typeface="Old Standard TT"/>
                <a:cs typeface="Old Standard TT"/>
                <a:sym typeface="Old Standard TT"/>
              </a:rPr>
              <a:t>Tomando de base la información conseguida en el card-sorting  separamos las </a:t>
            </a:r>
            <a:r>
              <a:rPr lang="es-419">
                <a:latin typeface="Old Standard TT"/>
                <a:ea typeface="Old Standard TT"/>
                <a:cs typeface="Old Standard TT"/>
                <a:sym typeface="Old Standard TT"/>
              </a:rPr>
              <a:t>categorías de la app.</a:t>
            </a:r>
            <a:endParaRPr>
              <a:latin typeface="Old Standard TT"/>
              <a:ea typeface="Old Standard TT"/>
              <a:cs typeface="Old Standard TT"/>
              <a:sym typeface="Old Standard TT"/>
            </a:endParaRPr>
          </a:p>
          <a:p>
            <a:pPr indent="0" lvl="0" marL="0" rtl="0" algn="l">
              <a:spcBef>
                <a:spcPts val="0"/>
              </a:spcBef>
              <a:spcAft>
                <a:spcPts val="0"/>
              </a:spcAft>
              <a:buNone/>
            </a:pPr>
            <a:r>
              <a:rPr lang="es-419">
                <a:latin typeface="Old Standard TT"/>
                <a:ea typeface="Old Standard TT"/>
                <a:cs typeface="Old Standard TT"/>
                <a:sym typeface="Old Standard TT"/>
              </a:rPr>
              <a:t>Se le cambió el nombre a la categoría de la información personal por grupo familiar, </a:t>
            </a:r>
            <a:r>
              <a:rPr lang="es-419">
                <a:latin typeface="Old Standard TT"/>
                <a:ea typeface="Old Standard TT"/>
                <a:cs typeface="Old Standard TT"/>
                <a:sym typeface="Old Standard TT"/>
              </a:rPr>
              <a:t>separándolas</a:t>
            </a:r>
            <a:r>
              <a:rPr lang="es-419">
                <a:latin typeface="Old Standard TT"/>
                <a:ea typeface="Old Standard TT"/>
                <a:cs typeface="Old Standard TT"/>
                <a:sym typeface="Old Standard TT"/>
              </a:rPr>
              <a:t> por personas.</a:t>
            </a:r>
            <a:endParaRPr>
              <a:latin typeface="Old Standard TT"/>
              <a:ea typeface="Old Standard TT"/>
              <a:cs typeface="Old Standard TT"/>
              <a:sym typeface="Old Standard TT"/>
            </a:endParaRPr>
          </a:p>
          <a:p>
            <a:pPr indent="0" lvl="0" marL="0" rtl="0" algn="l">
              <a:spcBef>
                <a:spcPts val="0"/>
              </a:spcBef>
              <a:spcAft>
                <a:spcPts val="0"/>
              </a:spcAft>
              <a:buNone/>
            </a:pPr>
            <a:r>
              <a:rPr lang="es-419">
                <a:latin typeface="Old Standard TT"/>
                <a:ea typeface="Old Standard TT"/>
                <a:cs typeface="Old Standard TT"/>
                <a:sym typeface="Old Standard TT"/>
              </a:rPr>
              <a:t>Y agregamos una </a:t>
            </a:r>
            <a:r>
              <a:rPr lang="es-419">
                <a:latin typeface="Old Standard TT"/>
                <a:ea typeface="Old Standard TT"/>
                <a:cs typeface="Old Standard TT"/>
                <a:sym typeface="Old Standard TT"/>
              </a:rPr>
              <a:t>categoría</a:t>
            </a:r>
            <a:r>
              <a:rPr lang="es-419">
                <a:latin typeface="Old Standard TT"/>
                <a:ea typeface="Old Standard TT"/>
                <a:cs typeface="Old Standard TT"/>
                <a:sym typeface="Old Standard TT"/>
              </a:rPr>
              <a:t> “ Mi agenda” para poner </a:t>
            </a:r>
            <a:r>
              <a:rPr lang="es-419">
                <a:latin typeface="Old Standard TT"/>
                <a:ea typeface="Old Standard TT"/>
                <a:cs typeface="Old Standard TT"/>
                <a:sym typeface="Old Standard TT"/>
              </a:rPr>
              <a:t>ahí</a:t>
            </a:r>
            <a:r>
              <a:rPr lang="es-419">
                <a:latin typeface="Old Standard TT"/>
                <a:ea typeface="Old Standard TT"/>
                <a:cs typeface="Old Standard TT"/>
                <a:sym typeface="Old Standard TT"/>
              </a:rPr>
              <a:t> la opción de recordatorios.</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47" name="Google Shape;147;p20"/>
          <p:cNvSpPr/>
          <p:nvPr/>
        </p:nvSpPr>
        <p:spPr>
          <a:xfrm>
            <a:off x="67050" y="4951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463150" y="829275"/>
            <a:ext cx="2093175" cy="1575950"/>
          </a:xfrm>
          <a:prstGeom prst="rect">
            <a:avLst/>
          </a:prstGeom>
          <a:noFill/>
          <a:ln cap="flat" cmpd="sng" w="9525">
            <a:solidFill>
              <a:srgbClr val="0B5394"/>
            </a:solidFill>
            <a:prstDash val="lgDashDot"/>
            <a:round/>
            <a:headEnd len="sm" w="sm" type="none"/>
            <a:tailEnd len="sm" w="sm" type="none"/>
          </a:ln>
        </p:spPr>
      </p:pic>
      <p:pic>
        <p:nvPicPr>
          <p:cNvPr id="153" name="Google Shape;153;p21">
            <a:hlinkClick r:id="rId4"/>
          </p:cNvPr>
          <p:cNvPicPr preferRelativeResize="0"/>
          <p:nvPr/>
        </p:nvPicPr>
        <p:blipFill>
          <a:blip r:embed="rId5">
            <a:alphaModFix/>
          </a:blip>
          <a:stretch>
            <a:fillRect/>
          </a:stretch>
        </p:blipFill>
        <p:spPr>
          <a:xfrm>
            <a:off x="292800" y="2832125"/>
            <a:ext cx="8558401" cy="1282675"/>
          </a:xfrm>
          <a:prstGeom prst="rect">
            <a:avLst/>
          </a:prstGeom>
          <a:noFill/>
          <a:ln cap="flat" cmpd="sng" w="9525">
            <a:solidFill>
              <a:srgbClr val="3D85C6"/>
            </a:solidFill>
            <a:prstDash val="solid"/>
            <a:round/>
            <a:headEnd len="sm" w="sm" type="none"/>
            <a:tailEnd len="sm" w="sm" type="none"/>
          </a:ln>
        </p:spPr>
      </p:pic>
      <p:sp>
        <p:nvSpPr>
          <p:cNvPr id="154" name="Google Shape;154;p21"/>
          <p:cNvSpPr txBox="1"/>
          <p:nvPr/>
        </p:nvSpPr>
        <p:spPr>
          <a:xfrm>
            <a:off x="2878900" y="1152050"/>
            <a:ext cx="4366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700">
                <a:latin typeface="Old Standard TT"/>
                <a:ea typeface="Old Standard TT"/>
                <a:cs typeface="Old Standard TT"/>
                <a:sym typeface="Old Standard TT"/>
              </a:rPr>
              <a:t>Taskflow de Usuario que desea obtener un turno </a:t>
            </a:r>
            <a:r>
              <a:rPr b="1" lang="es-419" sz="1700">
                <a:latin typeface="Old Standard TT"/>
                <a:ea typeface="Old Standard TT"/>
                <a:cs typeface="Old Standard TT"/>
                <a:sym typeface="Old Standard TT"/>
              </a:rPr>
              <a:t>médico</a:t>
            </a:r>
            <a:r>
              <a:rPr b="1" lang="es-419" sz="1700">
                <a:latin typeface="Old Standard TT"/>
                <a:ea typeface="Old Standard TT"/>
                <a:cs typeface="Old Standard TT"/>
                <a:sym typeface="Old Standard TT"/>
              </a:rPr>
              <a:t>.</a:t>
            </a:r>
            <a:endParaRPr b="1" sz="1700">
              <a:latin typeface="Old Standard TT"/>
              <a:ea typeface="Old Standard TT"/>
              <a:cs typeface="Old Standard TT"/>
              <a:sym typeface="Old Standard TT"/>
            </a:endParaRPr>
          </a:p>
        </p:txBody>
      </p:sp>
      <p:sp>
        <p:nvSpPr>
          <p:cNvPr id="155" name="Google Shape;155;p21"/>
          <p:cNvSpPr/>
          <p:nvPr/>
        </p:nvSpPr>
        <p:spPr>
          <a:xfrm>
            <a:off x="55975" y="4878025"/>
            <a:ext cx="9009900" cy="165900"/>
          </a:xfrm>
          <a:prstGeom prst="rect">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